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kv" ContentType="video/unknown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trictFirstAndLastChars="0" saveSubsetFonts="1" autoCompressPictures="0">
  <p:sldMasterIdLst>
    <p:sldMasterId id="2147483660" r:id="rId1"/>
  </p:sldMasterIdLst>
  <p:notesMasterIdLst>
    <p:notesMasterId r:id="rId19"/>
  </p:notesMasterIdLst>
  <p:sldIdLst>
    <p:sldId id="256" r:id="rId2"/>
    <p:sldId id="415" r:id="rId3"/>
    <p:sldId id="447" r:id="rId4"/>
    <p:sldId id="448" r:id="rId5"/>
    <p:sldId id="422" r:id="rId6"/>
    <p:sldId id="449" r:id="rId7"/>
    <p:sldId id="450" r:id="rId8"/>
    <p:sldId id="464" r:id="rId9"/>
    <p:sldId id="457" r:id="rId10"/>
    <p:sldId id="467" r:id="rId11"/>
    <p:sldId id="440" r:id="rId12"/>
    <p:sldId id="441" r:id="rId13"/>
    <p:sldId id="468" r:id="rId14"/>
    <p:sldId id="469" r:id="rId15"/>
    <p:sldId id="455" r:id="rId16"/>
    <p:sldId id="465" r:id="rId17"/>
    <p:sldId id="452" r:id="rId18"/>
  </p:sldIdLst>
  <p:sldSz cx="9144000" cy="6858000" type="screen4x3"/>
  <p:notesSz cx="6400800" cy="86868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5pPr>
    <a:lvl6pPr marL="22860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6pPr>
    <a:lvl7pPr marL="27432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7pPr>
    <a:lvl8pPr marL="32004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8pPr>
    <a:lvl9pPr marL="36576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riramya Bhamidipati" initials="SB" lastIdx="2" clrIdx="0">
    <p:extLst>
      <p:ext uri="{19B8F6BF-5375-455C-9EA6-DF929625EA0E}">
        <p15:presenceInfo xmlns:p15="http://schemas.microsoft.com/office/powerpoint/2012/main" userId="375e6997265755a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D7D"/>
    <a:srgbClr val="F56F0B"/>
    <a:srgbClr val="002058"/>
    <a:srgbClr val="F87722"/>
    <a:srgbClr val="99CC00"/>
    <a:srgbClr val="FFA601"/>
    <a:srgbClr val="F6860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152F681-4435-4FD7-9D0D-989E49B06F13}">
  <a:tblStyle styleId="{2152F681-4435-4FD7-9D0D-989E49B06F13}" styleName="Table_0">
    <a:wholeTbl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030" autoAdjust="0"/>
    <p:restoredTop sz="92608" autoAdjust="0"/>
  </p:normalViewPr>
  <p:slideViewPr>
    <p:cSldViewPr>
      <p:cViewPr varScale="1">
        <p:scale>
          <a:sx n="59" d="100"/>
          <a:sy n="59" d="100"/>
        </p:scale>
        <p:origin x="1300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Shape 3">
            <a:extLst>
              <a:ext uri="{FF2B5EF4-FFF2-40B4-BE49-F238E27FC236}">
                <a16:creationId xmlns:a16="http://schemas.microsoft.com/office/drawing/2014/main" id="{5A0E3D5D-602E-4BBE-8EC0-71F222A16397}"/>
              </a:ext>
            </a:extLst>
          </p:cNvPr>
          <p:cNvSpPr txBox="1">
            <a:spLocks noGrp="1"/>
          </p:cNvSpPr>
          <p:nvPr>
            <p:ph type="hdr" idx="2"/>
          </p:nvPr>
        </p:nvSpPr>
        <p:spPr bwMode="auto">
          <a:xfrm>
            <a:off x="0" y="0"/>
            <a:ext cx="2773363" cy="43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/>
          </a:extLst>
        </p:spPr>
        <p:txBody>
          <a:bodyPr vert="horz" wrap="square" lIns="86195" tIns="86195" rIns="86195" bIns="86195" numCol="1" anchor="t" anchorCtr="0" compatLnSpc="1">
            <a:prstTxWarp prst="textNoShape">
              <a:avLst/>
            </a:prstTxWarp>
          </a:bodyPr>
          <a:lstStyle>
            <a:lvl1pPr defTabSz="862013" eaLnBrk="1" hangingPunct="1">
              <a:buClr>
                <a:srgbClr val="000000"/>
              </a:buClr>
              <a:buFont typeface="Arial" charset="0"/>
              <a:buNone/>
              <a:defRPr sz="1100">
                <a:latin typeface="Arial" charset="0"/>
                <a:ea typeface="新細明體" charset="-120"/>
                <a:cs typeface="Arial" charset="0"/>
                <a:sym typeface="Arial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0243" name="Shape 4">
            <a:extLst>
              <a:ext uri="{FF2B5EF4-FFF2-40B4-BE49-F238E27FC236}">
                <a16:creationId xmlns:a16="http://schemas.microsoft.com/office/drawing/2014/main" id="{F98B649B-C6B8-471F-BEEF-23574CA44513}"/>
              </a:ext>
            </a:extLst>
          </p:cNvPr>
          <p:cNvSpPr txBox="1">
            <a:spLocks noGrp="1"/>
          </p:cNvSpPr>
          <p:nvPr/>
        </p:nvSpPr>
        <p:spPr bwMode="auto">
          <a:xfrm>
            <a:off x="3625850" y="0"/>
            <a:ext cx="2773363" cy="43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/>
          </a:extLst>
        </p:spPr>
        <p:txBody>
          <a:bodyPr lIns="86195" tIns="86195" rIns="86195" bIns="86195"/>
          <a:lstStyle>
            <a:lvl1pPr defTabSz="862013">
              <a:defRPr sz="1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1pPr>
            <a:lvl2pPr marL="700088" indent="-268288" defTabSz="862013">
              <a:defRPr sz="1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2pPr>
            <a:lvl3pPr marL="1077913" indent="-215900" defTabSz="862013">
              <a:defRPr sz="1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3pPr>
            <a:lvl4pPr marL="1508125" indent="-214313" defTabSz="862013">
              <a:defRPr sz="1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4pPr>
            <a:lvl5pPr marL="1939925" indent="-215900" defTabSz="862013">
              <a:defRPr sz="1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5pPr>
            <a:lvl6pPr marL="2397125" indent="-215900" defTabSz="862013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6pPr>
            <a:lvl7pPr marL="2854325" indent="-215900" defTabSz="862013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7pPr>
            <a:lvl8pPr marL="3311525" indent="-215900" defTabSz="862013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8pPr>
            <a:lvl9pPr marL="3768725" indent="-215900" defTabSz="862013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9pPr>
          </a:lstStyle>
          <a:p>
            <a:pPr algn="r" eaLnBrk="1" hangingPunct="1">
              <a:buClr>
                <a:srgbClr val="000000"/>
              </a:buClr>
              <a:buFont typeface="Arial" charset="0"/>
              <a:buNone/>
              <a:defRPr/>
            </a:pPr>
            <a:endParaRPr lang="en-US" altLang="zh-TW" sz="1100">
              <a:ea typeface="新細明體" charset="-120"/>
            </a:endParaRPr>
          </a:p>
        </p:txBody>
      </p:sp>
      <p:sp>
        <p:nvSpPr>
          <p:cNvPr id="5124" name="Shape 5">
            <a:extLst>
              <a:ext uri="{FF2B5EF4-FFF2-40B4-BE49-F238E27FC236}">
                <a16:creationId xmlns:a16="http://schemas.microsoft.com/office/drawing/2014/main" id="{5418910E-57C7-49DC-8E47-A18F72FEA9DE}"/>
              </a:ext>
            </a:extLst>
          </p:cNvPr>
          <p:cNvSpPr>
            <a:spLocks noGrp="1" noRot="1" noChangeAspect="1"/>
          </p:cNvSpPr>
          <p:nvPr>
            <p:ph type="sldImg" idx="3"/>
          </p:nvPr>
        </p:nvSpPr>
        <p:spPr bwMode="auto">
          <a:xfrm>
            <a:off x="1028700" y="650875"/>
            <a:ext cx="4343400" cy="3257550"/>
          </a:xfrm>
          <a:custGeom>
            <a:avLst/>
            <a:gdLst>
              <a:gd name="T0" fmla="*/ 0 w 120000"/>
              <a:gd name="T1" fmla="*/ 0 h 120000"/>
              <a:gd name="T2" fmla="*/ 2147483646 w 120000"/>
              <a:gd name="T3" fmla="*/ 0 h 120000"/>
              <a:gd name="T4" fmla="*/ 2147483646 w 120000"/>
              <a:gd name="T5" fmla="*/ 2147483646 h 120000"/>
              <a:gd name="T6" fmla="*/ 0 w 120000"/>
              <a:gd name="T7" fmla="*/ 2147483646 h 120000"/>
              <a:gd name="T8" fmla="*/ 0 60000 65536"/>
              <a:gd name="T9" fmla="*/ 0 60000 65536"/>
              <a:gd name="T10" fmla="*/ 0 60000 65536"/>
              <a:gd name="T11" fmla="*/ 0 60000 65536"/>
              <a:gd name="T12" fmla="*/ 0 w 120000"/>
              <a:gd name="T13" fmla="*/ 0 h 120000"/>
              <a:gd name="T14" fmla="*/ 120000 w 120000"/>
              <a:gd name="T15" fmla="*/ 120000 h 1200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6" name="Shape 6">
            <a:extLst>
              <a:ext uri="{FF2B5EF4-FFF2-40B4-BE49-F238E27FC236}">
                <a16:creationId xmlns:a16="http://schemas.microsoft.com/office/drawing/2014/main" id="{48DBE549-DBAB-4108-B857-C0F3250BD6AB}"/>
              </a:ext>
            </a:extLst>
          </p:cNvPr>
          <p:cNvSpPr txBox="1">
            <a:spLocks noGrp="1"/>
          </p:cNvSpPr>
          <p:nvPr>
            <p:ph type="body" idx="1"/>
          </p:nvPr>
        </p:nvSpPr>
        <p:spPr bwMode="auto">
          <a:xfrm>
            <a:off x="639763" y="4125913"/>
            <a:ext cx="5121275" cy="3910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/>
          </a:extLst>
        </p:spPr>
        <p:txBody>
          <a:bodyPr vert="horz" wrap="square" lIns="86195" tIns="86195" rIns="86195" bIns="86195" numCol="1" anchor="ctr" anchorCtr="0" compatLnSpc="1">
            <a:prstTxWarp prst="textNoShape">
              <a:avLst/>
            </a:prstTxWarp>
          </a:bodyPr>
          <a:lstStyle/>
          <a:p>
            <a:pPr lvl="0"/>
            <a:endParaRPr lang="en-US" altLang="zh-TW" noProof="0"/>
          </a:p>
        </p:txBody>
      </p:sp>
      <p:sp>
        <p:nvSpPr>
          <p:cNvPr id="10246" name="Shape 7">
            <a:extLst>
              <a:ext uri="{FF2B5EF4-FFF2-40B4-BE49-F238E27FC236}">
                <a16:creationId xmlns:a16="http://schemas.microsoft.com/office/drawing/2014/main" id="{8043592D-980F-4033-A49E-630733E1D71C}"/>
              </a:ext>
            </a:extLst>
          </p:cNvPr>
          <p:cNvSpPr txBox="1">
            <a:spLocks noGrp="1"/>
          </p:cNvSpPr>
          <p:nvPr/>
        </p:nvSpPr>
        <p:spPr bwMode="auto">
          <a:xfrm>
            <a:off x="0" y="8250238"/>
            <a:ext cx="2773363" cy="43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/>
          </a:extLst>
        </p:spPr>
        <p:txBody>
          <a:bodyPr lIns="86195" tIns="86195" rIns="86195" bIns="86195" anchor="b"/>
          <a:lstStyle>
            <a:lvl1pPr defTabSz="862013">
              <a:defRPr sz="1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1pPr>
            <a:lvl2pPr marL="700088" indent="-268288" defTabSz="862013">
              <a:defRPr sz="1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2pPr>
            <a:lvl3pPr marL="1077913" indent="-215900" defTabSz="862013">
              <a:defRPr sz="1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3pPr>
            <a:lvl4pPr marL="1508125" indent="-214313" defTabSz="862013">
              <a:defRPr sz="1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4pPr>
            <a:lvl5pPr marL="1939925" indent="-215900" defTabSz="862013">
              <a:defRPr sz="1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5pPr>
            <a:lvl6pPr marL="2397125" indent="-215900" defTabSz="862013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6pPr>
            <a:lvl7pPr marL="2854325" indent="-215900" defTabSz="862013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7pPr>
            <a:lvl8pPr marL="3311525" indent="-215900" defTabSz="862013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8pPr>
            <a:lvl9pPr marL="3768725" indent="-215900" defTabSz="862013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9pPr>
          </a:lstStyle>
          <a:p>
            <a:pPr eaLnBrk="1" hangingPunct="1">
              <a:buClr>
                <a:srgbClr val="000000"/>
              </a:buClr>
              <a:buFont typeface="Arial" charset="0"/>
              <a:buNone/>
              <a:defRPr/>
            </a:pPr>
            <a:endParaRPr lang="en-US" altLang="zh-TW" sz="1100">
              <a:ea typeface="新細明體" charset="-120"/>
            </a:endParaRPr>
          </a:p>
        </p:txBody>
      </p:sp>
      <p:sp>
        <p:nvSpPr>
          <p:cNvPr id="10247" name="Shape 8">
            <a:extLst>
              <a:ext uri="{FF2B5EF4-FFF2-40B4-BE49-F238E27FC236}">
                <a16:creationId xmlns:a16="http://schemas.microsoft.com/office/drawing/2014/main" id="{37A4B6A1-BADE-4670-A22D-342B2A6601AB}"/>
              </a:ext>
            </a:extLst>
          </p:cNvPr>
          <p:cNvSpPr txBox="1">
            <a:spLocks noGrp="1"/>
          </p:cNvSpPr>
          <p:nvPr/>
        </p:nvSpPr>
        <p:spPr bwMode="auto">
          <a:xfrm>
            <a:off x="3625850" y="8250238"/>
            <a:ext cx="2773363" cy="43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/>
          </a:extLst>
        </p:spPr>
        <p:txBody>
          <a:bodyPr lIns="86195" tIns="43086" rIns="86195" bIns="43086" anchor="b"/>
          <a:lstStyle>
            <a:lvl1pPr defTabSz="862013">
              <a:defRPr sz="1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1pPr>
            <a:lvl2pPr marL="700088" indent="-268288" defTabSz="862013">
              <a:defRPr sz="1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2pPr>
            <a:lvl3pPr marL="1077913" indent="-215900" defTabSz="862013">
              <a:defRPr sz="1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3pPr>
            <a:lvl4pPr marL="1508125" indent="-214313" defTabSz="862013">
              <a:defRPr sz="1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4pPr>
            <a:lvl5pPr marL="1939925" indent="-215900" defTabSz="862013">
              <a:defRPr sz="1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5pPr>
            <a:lvl6pPr marL="2397125" indent="-215900" defTabSz="862013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6pPr>
            <a:lvl7pPr marL="2854325" indent="-215900" defTabSz="862013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7pPr>
            <a:lvl8pPr marL="3311525" indent="-215900" defTabSz="862013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8pPr>
            <a:lvl9pPr marL="3768725" indent="-215900" defTabSz="862013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9pPr>
          </a:lstStyle>
          <a:p>
            <a:pPr algn="r" eaLnBrk="1" hangingPunct="1">
              <a:buClr>
                <a:srgbClr val="000000"/>
              </a:buClr>
              <a:buSzPct val="25000"/>
              <a:buFont typeface="Arial" charset="0"/>
              <a:buNone/>
              <a:defRPr/>
            </a:pPr>
            <a:fld id="{49680BFF-001C-4436-A9FA-2975F3AE9715}" type="slidenum">
              <a:rPr lang="en-US" altLang="zh-TW" sz="1100" smtClean="0">
                <a:ea typeface="新細明體" charset="-120"/>
              </a:rPr>
              <a:pPr algn="r" eaLnBrk="1" hangingPunct="1">
                <a:buClr>
                  <a:srgbClr val="000000"/>
                </a:buClr>
                <a:buSzPct val="25000"/>
                <a:buFont typeface="Arial" charset="0"/>
                <a:buNone/>
                <a:defRPr/>
              </a:pPr>
              <a:t>‹#›</a:t>
            </a:fld>
            <a:endParaRPr lang="en-US" altLang="zh-TW" sz="1100">
              <a:ea typeface="新細明體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110610631"/>
      </p:ext>
    </p:extLst>
  </p:cSld>
  <p:clrMap bg1="lt1" tx1="dk1" bg2="dk2" tx2="lt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+mn-lt"/>
        <a:ea typeface="新細明體" charset="-120"/>
        <a:cs typeface="+mn-cs"/>
      </a:defRPr>
    </a:lvl1pPr>
    <a:lvl2pPr marL="742950" indent="-28575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+mn-lt"/>
        <a:ea typeface="新細明體" charset="-120"/>
        <a:cs typeface="+mn-cs"/>
      </a:defRPr>
    </a:lvl2pPr>
    <a:lvl3pPr marL="1143000" indent="-228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+mn-lt"/>
        <a:ea typeface="新細明體" charset="-120"/>
        <a:cs typeface="+mn-cs"/>
      </a:defRPr>
    </a:lvl3pPr>
    <a:lvl4pPr marL="1600200" indent="-228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+mn-lt"/>
        <a:ea typeface="新細明體" charset="-120"/>
        <a:cs typeface="+mn-cs"/>
      </a:defRPr>
    </a:lvl4pPr>
    <a:lvl5pPr marL="2057400" indent="-228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+mn-lt"/>
        <a:ea typeface="新細明體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194293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1" descr="圖片1">
            <a:extLst>
              <a:ext uri="{FF2B5EF4-FFF2-40B4-BE49-F238E27FC236}">
                <a16:creationId xmlns:a16="http://schemas.microsoft.com/office/drawing/2014/main" id="{C48A2708-4720-4510-8427-7FA97ED34EF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41438"/>
            <a:ext cx="9144000" cy="484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Shape 10">
            <a:extLst>
              <a:ext uri="{FF2B5EF4-FFF2-40B4-BE49-F238E27FC236}">
                <a16:creationId xmlns:a16="http://schemas.microsoft.com/office/drawing/2014/main" id="{CC51AC2C-62E6-46CE-8BE7-D9C9A4F4DAA8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2450" y="260350"/>
            <a:ext cx="725488" cy="93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hape 12">
            <a:extLst>
              <a:ext uri="{FF2B5EF4-FFF2-40B4-BE49-F238E27FC236}">
                <a16:creationId xmlns:a16="http://schemas.microsoft.com/office/drawing/2014/main" id="{BD50829E-6FB7-477C-ABDB-BC70D1873F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396038"/>
            <a:ext cx="8199438" cy="279400"/>
          </a:xfrm>
          <a:prstGeom prst="rect">
            <a:avLst/>
          </a:prstGeom>
          <a:solidFill>
            <a:srgbClr val="F47F2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defRPr sz="1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1pPr>
            <a:lvl2pPr marL="742950" indent="-285750">
              <a:defRPr sz="1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2pPr>
            <a:lvl3pPr marL="1143000" indent="-228600">
              <a:defRPr sz="1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3pPr>
            <a:lvl4pPr marL="1600200" indent="-228600">
              <a:defRPr sz="1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4pPr>
            <a:lvl5pPr marL="2057400" indent="-228600">
              <a:defRPr sz="1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9pPr>
          </a:lstStyle>
          <a:p>
            <a:pPr eaLnBrk="1" hangingPunct="1">
              <a:buClr>
                <a:srgbClr val="000000"/>
              </a:buClr>
              <a:buFont typeface="Arial" charset="0"/>
              <a:buNone/>
              <a:defRPr/>
            </a:pPr>
            <a:endParaRPr lang="en-US" altLang="zh-TW">
              <a:solidFill>
                <a:srgbClr val="E87722"/>
              </a:solidFill>
              <a:ea typeface="新細明體" charset="-120"/>
            </a:endParaRPr>
          </a:p>
        </p:txBody>
      </p:sp>
      <p:sp>
        <p:nvSpPr>
          <p:cNvPr id="7" name="Shape 13">
            <a:extLst>
              <a:ext uri="{FF2B5EF4-FFF2-40B4-BE49-F238E27FC236}">
                <a16:creationId xmlns:a16="http://schemas.microsoft.com/office/drawing/2014/main" id="{D5878065-AAA1-4B7A-9361-56868CF705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72463" y="6396038"/>
            <a:ext cx="871537" cy="279400"/>
          </a:xfrm>
          <a:prstGeom prst="rect">
            <a:avLst/>
          </a:prstGeom>
          <a:solidFill>
            <a:srgbClr val="003D7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defRPr sz="1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1pPr>
            <a:lvl2pPr marL="742950" indent="-285750">
              <a:defRPr sz="1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2pPr>
            <a:lvl3pPr marL="1143000" indent="-228600">
              <a:defRPr sz="1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3pPr>
            <a:lvl4pPr marL="1600200" indent="-228600">
              <a:defRPr sz="1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4pPr>
            <a:lvl5pPr marL="2057400" indent="-228600">
              <a:defRPr sz="1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9pPr>
          </a:lstStyle>
          <a:p>
            <a:pPr eaLnBrk="1" hangingPunct="1">
              <a:buClr>
                <a:srgbClr val="000000"/>
              </a:buClr>
              <a:buFont typeface="Arial" charset="0"/>
              <a:buNone/>
              <a:defRPr/>
            </a:pPr>
            <a:endParaRPr lang="en-US" altLang="zh-TW">
              <a:solidFill>
                <a:srgbClr val="002058"/>
              </a:solidFill>
              <a:ea typeface="新細明體" charset="-120"/>
            </a:endParaRPr>
          </a:p>
        </p:txBody>
      </p:sp>
      <p:sp>
        <p:nvSpPr>
          <p:cNvPr id="8" name="Shape 14">
            <a:extLst>
              <a:ext uri="{FF2B5EF4-FFF2-40B4-BE49-F238E27FC236}">
                <a16:creationId xmlns:a16="http://schemas.microsoft.com/office/drawing/2014/main" id="{3E24000A-8262-47DD-B77B-ECAF826CE1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6563" y="6303963"/>
            <a:ext cx="8488362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defRPr sz="1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1pPr>
            <a:lvl2pPr marL="742950" indent="-285750">
              <a:defRPr sz="1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2pPr>
            <a:lvl3pPr marL="1143000" indent="-228600">
              <a:defRPr sz="1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3pPr>
            <a:lvl4pPr marL="1600200" indent="-228600">
              <a:defRPr sz="1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4pPr>
            <a:lvl5pPr marL="2057400" indent="-228600">
              <a:defRPr sz="1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9pPr>
          </a:lstStyle>
          <a:p>
            <a:pPr eaLnBrk="1" hangingPunct="1">
              <a:buClr>
                <a:srgbClr val="FFFFFF"/>
              </a:buClr>
              <a:buSzPct val="25000"/>
              <a:buFont typeface="Arial" charset="0"/>
              <a:buNone/>
              <a:defRPr/>
            </a:pPr>
            <a:r>
              <a:rPr lang="en-US" altLang="zh-TW">
                <a:solidFill>
                  <a:srgbClr val="FFFFFF"/>
                </a:solidFill>
                <a:ea typeface="新細明體" charset="-120"/>
              </a:rPr>
              <a:t>University of Illinois at Urbana-Champaign</a:t>
            </a:r>
          </a:p>
        </p:txBody>
      </p:sp>
      <p:sp>
        <p:nvSpPr>
          <p:cNvPr id="9" name="Shape 30">
            <a:extLst>
              <a:ext uri="{FF2B5EF4-FFF2-40B4-BE49-F238E27FC236}">
                <a16:creationId xmlns:a16="http://schemas.microsoft.com/office/drawing/2014/main" id="{0FAB30A6-5F40-4F19-A4F5-50D881B17F04}"/>
              </a:ext>
            </a:extLst>
          </p:cNvPr>
          <p:cNvSpPr txBox="1">
            <a:spLocks/>
          </p:cNvSpPr>
          <p:nvPr userDrawn="1"/>
        </p:nvSpPr>
        <p:spPr bwMode="auto">
          <a:xfrm>
            <a:off x="8499475" y="6396038"/>
            <a:ext cx="549275" cy="279400"/>
          </a:xfrm>
          <a:prstGeom prst="rect">
            <a:avLst/>
          </a:prstGeom>
          <a:solidFill>
            <a:srgbClr val="003D7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buClr>
                <a:srgbClr val="000000"/>
              </a:buClr>
              <a:buSzPct val="25000"/>
              <a:buFont typeface="Arial" panose="020B0604020202020204" pitchFamily="34" charset="0"/>
              <a:buNone/>
              <a:defRPr/>
            </a:pPr>
            <a:fld id="{78B198ED-D4D0-4E79-8E86-F3B1B73D09EC}" type="slidenum">
              <a:rPr lang="en-US" altLang="zh-TW" smtClean="0">
                <a:solidFill>
                  <a:srgbClr val="003D7D"/>
                </a:solidFill>
              </a:rPr>
              <a:pPr eaLnBrk="1" hangingPunct="1">
                <a:buClr>
                  <a:srgbClr val="000000"/>
                </a:buClr>
                <a:buSzPct val="25000"/>
                <a:buFont typeface="Arial" panose="020B0604020202020204" pitchFamily="34" charset="0"/>
                <a:buNone/>
                <a:defRPr/>
              </a:pPr>
              <a:t>‹#›</a:t>
            </a:fld>
            <a:endParaRPr lang="en-US" altLang="zh-TW">
              <a:solidFill>
                <a:srgbClr val="003D7D"/>
              </a:solidFill>
            </a:endParaRPr>
          </a:p>
        </p:txBody>
      </p:sp>
      <p:sp>
        <p:nvSpPr>
          <p:cNvPr id="100358" name="Shape 11"/>
          <p:cNvSpPr txBox="1">
            <a:spLocks noGrp="1"/>
          </p:cNvSpPr>
          <p:nvPr>
            <p:ph type="ctrTitle"/>
          </p:nvPr>
        </p:nvSpPr>
        <p:spPr>
          <a:xfrm>
            <a:off x="323850" y="650875"/>
            <a:ext cx="8496300" cy="763588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t"/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zh-TW" altLang="en-US" noProof="0">
                <a:sym typeface="Arial" charset="0"/>
              </a:rPr>
              <a:t>按一下以編輯母片標題樣式</a:t>
            </a:r>
          </a:p>
        </p:txBody>
      </p:sp>
      <p:sp>
        <p:nvSpPr>
          <p:cNvPr id="100359" name="Shape 15"/>
          <p:cNvSpPr txBox="1">
            <a:spLocks noGrp="1"/>
          </p:cNvSpPr>
          <p:nvPr>
            <p:ph type="subTitle" idx="1"/>
          </p:nvPr>
        </p:nvSpPr>
        <p:spPr>
          <a:xfrm>
            <a:off x="323850" y="1270000"/>
            <a:ext cx="8496300" cy="719138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/>
          <a:lstStyle>
            <a:lvl1pPr marL="0" indent="0">
              <a:buFontTx/>
              <a:buNone/>
              <a:defRPr sz="2400" b="1">
                <a:solidFill>
                  <a:srgbClr val="F8772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zh-TW" altLang="en-US" noProof="0">
                <a:sym typeface="Arial" charset="0"/>
              </a:rPr>
              <a:t>按一下以編輯母片副標題樣式</a:t>
            </a:r>
          </a:p>
        </p:txBody>
      </p:sp>
    </p:spTree>
    <p:extLst>
      <p:ext uri="{BB962C8B-B14F-4D97-AF65-F5344CB8AC3E}">
        <p14:creationId xmlns:p14="http://schemas.microsoft.com/office/powerpoint/2010/main" val="1728333774"/>
      </p:ext>
    </p:extLst>
  </p:cSld>
  <p:clrMapOvr>
    <a:masterClrMapping/>
  </p:clrMapOvr>
  <p:transition spd="slow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hape 10">
            <a:extLst>
              <a:ext uri="{FF2B5EF4-FFF2-40B4-BE49-F238E27FC236}">
                <a16:creationId xmlns:a16="http://schemas.microsoft.com/office/drawing/2014/main" id="{36D9A12C-E209-436F-A3F5-CA7A4134A656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2450" y="260350"/>
            <a:ext cx="725488" cy="93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Shape 12">
            <a:extLst>
              <a:ext uri="{FF2B5EF4-FFF2-40B4-BE49-F238E27FC236}">
                <a16:creationId xmlns:a16="http://schemas.microsoft.com/office/drawing/2014/main" id="{326F40F1-6A70-4B4B-A1A7-B6CA97AD72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396038"/>
            <a:ext cx="8199438" cy="279400"/>
          </a:xfrm>
          <a:prstGeom prst="rect">
            <a:avLst/>
          </a:prstGeom>
          <a:solidFill>
            <a:srgbClr val="F47F2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defRPr sz="1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1pPr>
            <a:lvl2pPr marL="742950" indent="-285750">
              <a:defRPr sz="1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2pPr>
            <a:lvl3pPr marL="1143000" indent="-228600">
              <a:defRPr sz="1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3pPr>
            <a:lvl4pPr marL="1600200" indent="-228600">
              <a:defRPr sz="1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4pPr>
            <a:lvl5pPr marL="2057400" indent="-228600">
              <a:defRPr sz="1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9pPr>
          </a:lstStyle>
          <a:p>
            <a:pPr eaLnBrk="1" hangingPunct="1">
              <a:buClr>
                <a:srgbClr val="000000"/>
              </a:buClr>
              <a:buFont typeface="Arial" charset="0"/>
              <a:buNone/>
              <a:defRPr/>
            </a:pPr>
            <a:endParaRPr lang="en-US" altLang="zh-TW">
              <a:solidFill>
                <a:srgbClr val="E87722"/>
              </a:solidFill>
              <a:ea typeface="新細明體" charset="-120"/>
            </a:endParaRPr>
          </a:p>
        </p:txBody>
      </p:sp>
      <p:sp>
        <p:nvSpPr>
          <p:cNvPr id="6" name="Shape 13">
            <a:extLst>
              <a:ext uri="{FF2B5EF4-FFF2-40B4-BE49-F238E27FC236}">
                <a16:creationId xmlns:a16="http://schemas.microsoft.com/office/drawing/2014/main" id="{F67C2408-93D8-4878-A823-8A24D40189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72463" y="6396038"/>
            <a:ext cx="871537" cy="279400"/>
          </a:xfrm>
          <a:prstGeom prst="rect">
            <a:avLst/>
          </a:prstGeom>
          <a:solidFill>
            <a:srgbClr val="003D7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defRPr sz="1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1pPr>
            <a:lvl2pPr marL="742950" indent="-285750">
              <a:defRPr sz="1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2pPr>
            <a:lvl3pPr marL="1143000" indent="-228600">
              <a:defRPr sz="1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3pPr>
            <a:lvl4pPr marL="1600200" indent="-228600">
              <a:defRPr sz="1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4pPr>
            <a:lvl5pPr marL="2057400" indent="-228600">
              <a:defRPr sz="1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9pPr>
          </a:lstStyle>
          <a:p>
            <a:pPr eaLnBrk="1" hangingPunct="1">
              <a:buClr>
                <a:srgbClr val="000000"/>
              </a:buClr>
              <a:buFont typeface="Arial" charset="0"/>
              <a:buNone/>
              <a:defRPr/>
            </a:pPr>
            <a:endParaRPr lang="en-US" altLang="zh-TW">
              <a:solidFill>
                <a:srgbClr val="002058"/>
              </a:solidFill>
              <a:ea typeface="新細明體" charset="-120"/>
            </a:endParaRPr>
          </a:p>
        </p:txBody>
      </p:sp>
      <p:sp>
        <p:nvSpPr>
          <p:cNvPr id="7" name="Shape 14">
            <a:extLst>
              <a:ext uri="{FF2B5EF4-FFF2-40B4-BE49-F238E27FC236}">
                <a16:creationId xmlns:a16="http://schemas.microsoft.com/office/drawing/2014/main" id="{47F6DDF1-B3C3-4869-9AA7-C4CD6BD211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6563" y="6303963"/>
            <a:ext cx="8488362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defRPr sz="1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1pPr>
            <a:lvl2pPr marL="742950" indent="-285750">
              <a:defRPr sz="1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2pPr>
            <a:lvl3pPr marL="1143000" indent="-228600">
              <a:defRPr sz="1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3pPr>
            <a:lvl4pPr marL="1600200" indent="-228600">
              <a:defRPr sz="1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4pPr>
            <a:lvl5pPr marL="2057400" indent="-228600">
              <a:defRPr sz="1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9pPr>
          </a:lstStyle>
          <a:p>
            <a:pPr eaLnBrk="1" hangingPunct="1">
              <a:buClr>
                <a:srgbClr val="FFFFFF"/>
              </a:buClr>
              <a:buSzPct val="25000"/>
              <a:buFont typeface="Arial" charset="0"/>
              <a:buNone/>
              <a:defRPr/>
            </a:pPr>
            <a:r>
              <a:rPr lang="en-US" altLang="zh-TW">
                <a:solidFill>
                  <a:srgbClr val="FFFFFF"/>
                </a:solidFill>
                <a:ea typeface="新細明體" charset="-120"/>
              </a:rPr>
              <a:t>University of Illinois at Urbana-Champaign</a:t>
            </a:r>
          </a:p>
        </p:txBody>
      </p:sp>
      <p:sp>
        <p:nvSpPr>
          <p:cNvPr id="8" name="Shape 30">
            <a:extLst>
              <a:ext uri="{FF2B5EF4-FFF2-40B4-BE49-F238E27FC236}">
                <a16:creationId xmlns:a16="http://schemas.microsoft.com/office/drawing/2014/main" id="{08FECF93-2785-4CDB-BF2A-C8074E893CAF}"/>
              </a:ext>
            </a:extLst>
          </p:cNvPr>
          <p:cNvSpPr txBox="1">
            <a:spLocks/>
          </p:cNvSpPr>
          <p:nvPr/>
        </p:nvSpPr>
        <p:spPr bwMode="auto">
          <a:xfrm>
            <a:off x="8715375" y="6611938"/>
            <a:ext cx="549275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buClr>
                <a:srgbClr val="000000"/>
              </a:buClr>
              <a:buSzPct val="25000"/>
              <a:buFont typeface="Arial" panose="020B0604020202020204" pitchFamily="34" charset="0"/>
              <a:buNone/>
              <a:defRPr/>
            </a:pPr>
            <a:fld id="{C0345DEA-30E4-4E97-9CD8-99A252B6E8B8}" type="slidenum">
              <a:rPr lang="en-US" altLang="zh-TW" smtClean="0">
                <a:solidFill>
                  <a:srgbClr val="FFFFFF"/>
                </a:solidFill>
              </a:rPr>
              <a:pPr eaLnBrk="1" hangingPunct="1">
                <a:buClr>
                  <a:srgbClr val="000000"/>
                </a:buClr>
                <a:buSzPct val="25000"/>
                <a:buFont typeface="Arial" panose="020B0604020202020204" pitchFamily="34" charset="0"/>
                <a:buNone/>
                <a:defRPr/>
              </a:pPr>
              <a:t>‹#›</a:t>
            </a:fld>
            <a:endParaRPr lang="en-US" altLang="zh-TW">
              <a:solidFill>
                <a:srgbClr val="FFFFFF"/>
              </a:solidFill>
            </a:endParaRPr>
          </a:p>
        </p:txBody>
      </p:sp>
      <p:sp>
        <p:nvSpPr>
          <p:cNvPr id="28" name="Shape 28"/>
          <p:cNvSpPr txBox="1">
            <a:spLocks noGrp="1"/>
          </p:cNvSpPr>
          <p:nvPr>
            <p:ph type="title"/>
          </p:nvPr>
        </p:nvSpPr>
        <p:spPr>
          <a:xfrm>
            <a:off x="311700" y="593366"/>
            <a:ext cx="8520599" cy="76359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599" cy="4555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/>
          <a:lstStyle>
            <a:lvl1pPr lvl="0" rtl="0">
              <a:spcBef>
                <a:spcPts val="0"/>
              </a:spcBef>
              <a:defRPr sz="2800"/>
            </a:lvl1pPr>
            <a:lvl2pPr lvl="1" rtl="0">
              <a:spcBef>
                <a:spcPts val="0"/>
              </a:spcBef>
              <a:defRPr sz="2400"/>
            </a:lvl2pPr>
            <a:lvl3pPr lvl="2" rtl="0">
              <a:spcBef>
                <a:spcPts val="0"/>
              </a:spcBef>
              <a:defRPr sz="1800"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9" name="Shape 30">
            <a:extLst>
              <a:ext uri="{FF2B5EF4-FFF2-40B4-BE49-F238E27FC236}">
                <a16:creationId xmlns:a16="http://schemas.microsoft.com/office/drawing/2014/main" id="{17D5A4AB-47EA-45F3-9453-7727B31AED50}"/>
              </a:ext>
            </a:extLst>
          </p:cNvPr>
          <p:cNvSpPr txBox="1"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EA4032D-FCE3-4025-87A5-C2C9C9C51114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2293983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2" name="Rectangle 12">
            <a:extLst>
              <a:ext uri="{FF2B5EF4-FFF2-40B4-BE49-F238E27FC236}">
                <a16:creationId xmlns:a16="http://schemas.microsoft.com/office/drawing/2014/main" id="{B0DF2F92-D4CE-42E7-B4E0-1917CCF4F52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23850" y="649288"/>
            <a:ext cx="8521700" cy="763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>
                <a:sym typeface="Arial" panose="020B0604020202020204" pitchFamily="34" charset="0"/>
              </a:rPr>
              <a:t>按一下以編輯母片標題樣式</a:t>
            </a:r>
          </a:p>
        </p:txBody>
      </p:sp>
      <p:sp>
        <p:nvSpPr>
          <p:cNvPr id="92173" name="Rectangle 13">
            <a:extLst>
              <a:ext uri="{FF2B5EF4-FFF2-40B4-BE49-F238E27FC236}">
                <a16:creationId xmlns:a16="http://schemas.microsoft.com/office/drawing/2014/main" id="{89CB8E2B-554D-4789-9548-40612FE50DF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23850" y="1536700"/>
            <a:ext cx="8521700" cy="4556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>
                <a:sym typeface="Arial" panose="020B0604020202020204" pitchFamily="34" charset="0"/>
              </a:rPr>
              <a:t>按一下以編輯母片</a:t>
            </a:r>
          </a:p>
          <a:p>
            <a:pPr lvl="1"/>
            <a:r>
              <a:rPr lang="zh-TW" altLang="en-US">
                <a:sym typeface="Arial" panose="020B0604020202020204" pitchFamily="34" charset="0"/>
              </a:rPr>
              <a:t>第二層</a:t>
            </a:r>
          </a:p>
          <a:p>
            <a:pPr lvl="2"/>
            <a:r>
              <a:rPr lang="zh-TW" altLang="en-US">
                <a:sym typeface="Arial" panose="020B0604020202020204" pitchFamily="34" charset="0"/>
              </a:rPr>
              <a:t>第三層</a:t>
            </a:r>
          </a:p>
          <a:p>
            <a:pPr lvl="3"/>
            <a:r>
              <a:rPr lang="zh-TW" altLang="en-US">
                <a:sym typeface="Arial" panose="020B0604020202020204" pitchFamily="34" charset="0"/>
              </a:rPr>
              <a:t>第四層</a:t>
            </a:r>
          </a:p>
          <a:p>
            <a:pPr lvl="4"/>
            <a:r>
              <a:rPr lang="zh-TW" altLang="en-US">
                <a:sym typeface="Arial" panose="020B0604020202020204" pitchFamily="34" charset="0"/>
              </a:rPr>
              <a:t>第五層</a:t>
            </a:r>
          </a:p>
        </p:txBody>
      </p:sp>
      <p:sp>
        <p:nvSpPr>
          <p:cNvPr id="92168" name="Shape 30">
            <a:extLst>
              <a:ext uri="{FF2B5EF4-FFF2-40B4-BE49-F238E27FC236}">
                <a16:creationId xmlns:a16="http://schemas.microsoft.com/office/drawing/2014/main" id="{564F48BD-160C-408A-8F59-AF4497A6BEFF}"/>
              </a:ext>
            </a:extLst>
          </p:cNvPr>
          <p:cNvSpPr txBox="1">
            <a:spLocks noGrp="1"/>
          </p:cNvSpPr>
          <p:nvPr>
            <p:ph type="sldNum" idx="4"/>
          </p:nvPr>
        </p:nvSpPr>
        <p:spPr bwMode="auto">
          <a:xfrm>
            <a:off x="8499475" y="6396038"/>
            <a:ext cx="549275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/>
          </a:extLst>
        </p:spPr>
        <p:txBody>
          <a:bodyPr vert="horz" wrap="square" lIns="91425" tIns="91425" rIns="91425" bIns="91425" numCol="1" anchor="ctr" anchorCtr="0" compatLnSpc="1">
            <a:prstTxWarp prst="textNoShape">
              <a:avLst/>
            </a:prstTxWarp>
          </a:bodyPr>
          <a:lstStyle>
            <a:lvl1pPr eaLnBrk="1" hangingPunct="1">
              <a:buClr>
                <a:srgbClr val="000000"/>
              </a:buClr>
              <a:buSzPct val="25000"/>
              <a:buFont typeface="Arial" charset="0"/>
              <a:buNone/>
              <a:defRPr>
                <a:solidFill>
                  <a:srgbClr val="FFFFFF"/>
                </a:solidFill>
                <a:latin typeface="Arial" charset="0"/>
                <a:ea typeface="新細明體" charset="-120"/>
                <a:cs typeface="Arial" charset="0"/>
                <a:sym typeface="Arial" charset="0"/>
              </a:defRPr>
            </a:lvl1pPr>
          </a:lstStyle>
          <a:p>
            <a:pPr>
              <a:defRPr/>
            </a:pPr>
            <a:fld id="{7294B7D7-F4C2-4B27-B4D3-8F81B178CF4D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4" r:id="rId1"/>
    <p:sldLayoutId id="2147483675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02058"/>
          </a:solidFill>
          <a:latin typeface="Arial"/>
          <a:ea typeface="Arial"/>
          <a:cs typeface="Arial"/>
          <a:sym typeface="Arial" panose="020B0604020202020204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02058"/>
          </a:solidFill>
          <a:latin typeface="Arial" charset="0"/>
          <a:ea typeface="Arial" charset="0"/>
          <a:cs typeface="Arial" charset="0"/>
          <a:sym typeface="Arial" panose="020B0604020202020204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02058"/>
          </a:solidFill>
          <a:latin typeface="Arial" charset="0"/>
          <a:ea typeface="Arial" charset="0"/>
          <a:cs typeface="Arial" charset="0"/>
          <a:sym typeface="Arial" panose="020B0604020202020204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02058"/>
          </a:solidFill>
          <a:latin typeface="Arial" charset="0"/>
          <a:ea typeface="Arial" charset="0"/>
          <a:cs typeface="Arial" charset="0"/>
          <a:sym typeface="Arial" panose="020B0604020202020204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02058"/>
          </a:solidFill>
          <a:latin typeface="Arial" charset="0"/>
          <a:ea typeface="Arial" charset="0"/>
          <a:cs typeface="Arial" charset="0"/>
          <a:sym typeface="Arial" panose="020B0604020202020204" pitchFamily="34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02058"/>
          </a:solidFill>
          <a:latin typeface="Arial" charset="0"/>
          <a:ea typeface="Arial" charset="0"/>
          <a:cs typeface="Arial" charset="0"/>
          <a:sym typeface="Arial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02058"/>
          </a:solidFill>
          <a:latin typeface="Arial" charset="0"/>
          <a:ea typeface="Arial" charset="0"/>
          <a:cs typeface="Arial" charset="0"/>
          <a:sym typeface="Arial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02058"/>
          </a:solidFill>
          <a:latin typeface="Arial" charset="0"/>
          <a:ea typeface="Arial" charset="0"/>
          <a:cs typeface="Arial" charset="0"/>
          <a:sym typeface="Arial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02058"/>
          </a:solidFill>
          <a:latin typeface="Arial" charset="0"/>
          <a:ea typeface="Arial" charset="0"/>
          <a:cs typeface="Arial" charset="0"/>
          <a:sym typeface="Arial" charset="0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L="274638" indent="-274638" algn="l" rtl="0" eaLnBrk="0" fontAlgn="base" hangingPunct="0">
        <a:lnSpc>
          <a:spcPct val="115000"/>
        </a:lnSpc>
        <a:spcBef>
          <a:spcPct val="15000"/>
        </a:spcBef>
        <a:spcAft>
          <a:spcPct val="0"/>
        </a:spcAft>
        <a:buClr>
          <a:srgbClr val="F87722"/>
        </a:buClr>
        <a:buChar char="•"/>
        <a:defRPr sz="2800">
          <a:solidFill>
            <a:srgbClr val="002058"/>
          </a:solidFill>
          <a:latin typeface="Arial"/>
          <a:ea typeface="Arial"/>
          <a:cs typeface="Arial"/>
          <a:sym typeface="Arial" panose="020B0604020202020204" pitchFamily="34" charset="0"/>
        </a:defRPr>
      </a:lvl1pPr>
      <a:lvl2pPr marL="719138" lvl="1" indent="-265113" algn="l" rtl="0" eaLnBrk="0" fontAlgn="base" hangingPunct="0">
        <a:lnSpc>
          <a:spcPct val="115000"/>
        </a:lnSpc>
        <a:spcBef>
          <a:spcPct val="15000"/>
        </a:spcBef>
        <a:spcAft>
          <a:spcPct val="0"/>
        </a:spcAft>
        <a:buClr>
          <a:srgbClr val="F87722"/>
        </a:buClr>
        <a:buSzPct val="60000"/>
        <a:buFont typeface="Times New Roman" panose="02020603050405020304" pitchFamily="18" charset="0"/>
        <a:buChar char="−"/>
        <a:defRPr sz="2400">
          <a:solidFill>
            <a:srgbClr val="002058"/>
          </a:solidFill>
          <a:latin typeface="Arial"/>
          <a:ea typeface="Arial"/>
          <a:cs typeface="Arial"/>
          <a:sym typeface="Arial" panose="020B0604020202020204" pitchFamily="34" charset="0"/>
        </a:defRPr>
      </a:lvl2pPr>
      <a:lvl3pPr marL="1162050" lvl="2" indent="-263525" algn="l" rtl="0" eaLnBrk="0" fontAlgn="base" hangingPunct="0">
        <a:lnSpc>
          <a:spcPct val="115000"/>
        </a:lnSpc>
        <a:spcBef>
          <a:spcPct val="15000"/>
        </a:spcBef>
        <a:spcAft>
          <a:spcPct val="0"/>
        </a:spcAft>
        <a:buClr>
          <a:srgbClr val="F87722"/>
        </a:buClr>
        <a:buSzPct val="70000"/>
        <a:buFont typeface="Arial" panose="020B0604020202020204" pitchFamily="34" charset="0"/>
        <a:buChar char="○"/>
        <a:defRPr sz="2000">
          <a:solidFill>
            <a:srgbClr val="002058"/>
          </a:solidFill>
          <a:latin typeface="Arial"/>
          <a:ea typeface="Arial"/>
          <a:cs typeface="Arial"/>
          <a:sym typeface="Arial" panose="020B0604020202020204" pitchFamily="34" charset="0"/>
        </a:defRPr>
      </a:lvl3pPr>
      <a:lvl4pPr marL="1695450" lvl="3" indent="-258763" algn="l" rtl="0" eaLnBrk="0" fontAlgn="base" hangingPunct="0">
        <a:lnSpc>
          <a:spcPct val="115000"/>
        </a:lnSpc>
        <a:spcBef>
          <a:spcPct val="15000"/>
        </a:spcBef>
        <a:spcAft>
          <a:spcPct val="0"/>
        </a:spcAft>
        <a:buClr>
          <a:srgbClr val="F87722"/>
        </a:buClr>
        <a:buSzPct val="80000"/>
        <a:buFont typeface="Times New Roman" panose="02020603050405020304" pitchFamily="18" charset="0"/>
        <a:buChar char="−"/>
        <a:defRPr sz="1700">
          <a:solidFill>
            <a:srgbClr val="002058"/>
          </a:solidFill>
          <a:latin typeface="Arial"/>
          <a:ea typeface="Arial"/>
          <a:cs typeface="Arial"/>
          <a:sym typeface="Arial" panose="020B0604020202020204" pitchFamily="34" charset="0"/>
        </a:defRPr>
      </a:lvl4pPr>
      <a:lvl5pPr marL="2155825" lvl="4" indent="-274638" algn="l" rtl="0" eaLnBrk="0" fontAlgn="base" hangingPunct="0">
        <a:lnSpc>
          <a:spcPct val="115000"/>
        </a:lnSpc>
        <a:spcBef>
          <a:spcPct val="15000"/>
        </a:spcBef>
        <a:spcAft>
          <a:spcPct val="0"/>
        </a:spcAft>
        <a:buClr>
          <a:srgbClr val="F87722"/>
        </a:buClr>
        <a:buChar char="•"/>
        <a:defRPr sz="1400">
          <a:solidFill>
            <a:srgbClr val="002058"/>
          </a:solidFill>
          <a:latin typeface="Arial"/>
          <a:ea typeface="Arial"/>
          <a:cs typeface="Arial"/>
          <a:sym typeface="Arial" panose="020B0604020202020204" pitchFamily="34" charset="0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reestockphotos.biz/stockphoto/15363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3.mkv"/><Relationship Id="rId1" Type="http://schemas.openxmlformats.org/officeDocument/2006/relationships/video" Target="NULL" TargetMode="Externa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2.mkv"/><Relationship Id="rId1" Type="http://schemas.openxmlformats.org/officeDocument/2006/relationships/video" Target="NULL" TargetMode="Externa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Text Box 2">
            <a:extLst>
              <a:ext uri="{FF2B5EF4-FFF2-40B4-BE49-F238E27FC236}">
                <a16:creationId xmlns:a16="http://schemas.microsoft.com/office/drawing/2014/main" id="{E7F2C7AD-01EA-4CD4-A42A-77DC3577256A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252413" y="216818"/>
            <a:ext cx="7919987" cy="1195958"/>
          </a:xfrm>
        </p:spPr>
        <p:txBody>
          <a:bodyPr/>
          <a:lstStyle/>
          <a:p>
            <a:pPr>
              <a:defRPr/>
            </a:pPr>
            <a:r>
              <a:rPr lang="en-US" altLang="zh-TW" sz="3500" dirty="0">
                <a:ea typeface="新細明體" charset="-120"/>
                <a:sym typeface="Arial" charset="0"/>
              </a:rPr>
              <a:t>Urban Path Planning to Minimize GPS Integrity Risk Using PPO</a:t>
            </a:r>
          </a:p>
        </p:txBody>
      </p:sp>
      <p:sp>
        <p:nvSpPr>
          <p:cNvPr id="101379" name="Text Box 3">
            <a:extLst>
              <a:ext uri="{FF2B5EF4-FFF2-40B4-BE49-F238E27FC236}">
                <a16:creationId xmlns:a16="http://schemas.microsoft.com/office/drawing/2014/main" id="{14A38BCD-BB63-4E9F-A886-8554232292FB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52413" y="1340570"/>
            <a:ext cx="8496300" cy="576262"/>
          </a:xfrm>
        </p:spPr>
        <p:txBody>
          <a:bodyPr/>
          <a:lstStyle/>
          <a:p>
            <a:pPr>
              <a:defRPr/>
            </a:pPr>
            <a:r>
              <a:rPr lang="en-US" altLang="zh-TW" sz="2200" dirty="0">
                <a:ea typeface="新細明體" charset="-120"/>
                <a:sym typeface="Arial" charset="0"/>
              </a:rPr>
              <a:t>Sriramya “Ramya” Bhamidipati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33E467A-CB23-4920-8DD0-49147A730A0E}"/>
              </a:ext>
            </a:extLst>
          </p:cNvPr>
          <p:cNvSpPr txBox="1"/>
          <p:nvPr/>
        </p:nvSpPr>
        <p:spPr>
          <a:xfrm>
            <a:off x="5076056" y="6381328"/>
            <a:ext cx="33123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Group Meeting 12/10/2018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F5F0EA-C432-448C-B3F6-8A3A52DA0D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#2: Urban Area Results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D9D33B-A5B6-4EBB-85C4-B4A31C0168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536633"/>
            <a:ext cx="3684236" cy="4555199"/>
          </a:xfrm>
        </p:spPr>
        <p:txBody>
          <a:bodyPr/>
          <a:lstStyle/>
          <a:p>
            <a:r>
              <a:rPr lang="en-US" dirty="0"/>
              <a:t>Input: Current 3D position</a:t>
            </a:r>
          </a:p>
          <a:p>
            <a:r>
              <a:rPr lang="en-US" dirty="0"/>
              <a:t>Output: Discrete velocity</a:t>
            </a:r>
          </a:p>
          <a:p>
            <a:r>
              <a:rPr lang="en-US" dirty="0"/>
              <a:t>Episode=100 steps</a:t>
            </a:r>
          </a:p>
          <a:p>
            <a:r>
              <a:rPr lang="en-US" dirty="0"/>
              <a:t>Heights range between 35-100m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8F6EBE-9894-4C82-A7B2-B3A48976BE10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1EA4032D-FCE3-4025-87A5-C2C9C9C51114}" type="slidenum">
              <a:rPr lang="en-US" altLang="zh-TW" smtClean="0"/>
              <a:pPr>
                <a:defRPr/>
              </a:pPr>
              <a:t>9</a:t>
            </a:fld>
            <a:endParaRPr lang="en-US" altLang="zh-TW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9DEB37B-5B07-4244-A320-8DD0E2D9B3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61" t="10635" r="8010"/>
          <a:stretch/>
        </p:blipFill>
        <p:spPr>
          <a:xfrm>
            <a:off x="3859052" y="1532317"/>
            <a:ext cx="5105435" cy="340885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E56800A-339A-4350-86BF-E48788C0E367}"/>
              </a:ext>
            </a:extLst>
          </p:cNvPr>
          <p:cNvSpPr/>
          <p:nvPr/>
        </p:nvSpPr>
        <p:spPr>
          <a:xfrm>
            <a:off x="0" y="5256222"/>
            <a:ext cx="9144000" cy="101528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1FE6D8-AAD2-4D8E-9A4E-09EF1E5D7D44}"/>
              </a:ext>
            </a:extLst>
          </p:cNvPr>
          <p:cNvSpPr txBox="1"/>
          <p:nvPr/>
        </p:nvSpPr>
        <p:spPr>
          <a:xfrm>
            <a:off x="527725" y="5301208"/>
            <a:ext cx="822073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2058"/>
                </a:solidFill>
              </a:rPr>
              <a:t>Deep RL-based discrete PPO also converges, but Q-learning and SARSA perform slightly better</a:t>
            </a:r>
          </a:p>
        </p:txBody>
      </p:sp>
    </p:spTree>
    <p:extLst>
      <p:ext uri="{BB962C8B-B14F-4D97-AF65-F5344CB8AC3E}">
        <p14:creationId xmlns:p14="http://schemas.microsoft.com/office/powerpoint/2010/main" val="4376337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FD326-28E3-47DA-9BBA-FE525FB45F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593366"/>
            <a:ext cx="8520599" cy="763598"/>
          </a:xfrm>
        </p:spPr>
        <p:txBody>
          <a:bodyPr/>
          <a:lstStyle/>
          <a:p>
            <a:r>
              <a:rPr lang="en-US" dirty="0"/>
              <a:t>Case #3 &amp; #4: Architecture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5F460B-9A8E-4DDD-A1EA-B1955C01DEE9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1EA4032D-FCE3-4025-87A5-C2C9C9C51114}" type="slidenum">
              <a:rPr lang="en-US" altLang="zh-TW" smtClean="0"/>
              <a:pPr>
                <a:defRPr/>
              </a:pPr>
              <a:t>10</a:t>
            </a:fld>
            <a:endParaRPr lang="en-US" altLang="zh-TW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0D04FA5-B4E5-48D4-A051-602F860A68AA}"/>
              </a:ext>
            </a:extLst>
          </p:cNvPr>
          <p:cNvGrpSpPr/>
          <p:nvPr/>
        </p:nvGrpSpPr>
        <p:grpSpPr>
          <a:xfrm>
            <a:off x="54469" y="1677227"/>
            <a:ext cx="9054035" cy="4289854"/>
            <a:chOff x="54469" y="1677227"/>
            <a:chExt cx="9054035" cy="4289854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3743A58-9988-45AF-9EEE-8C2E5F111D1F}"/>
                </a:ext>
              </a:extLst>
            </p:cNvPr>
            <p:cNvSpPr/>
            <p:nvPr/>
          </p:nvSpPr>
          <p:spPr>
            <a:xfrm>
              <a:off x="3264785" y="3663157"/>
              <a:ext cx="2468706" cy="108012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38100">
              <a:solidFill>
                <a:srgbClr val="F56F0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5E2DB20-0471-4819-8696-A997C75160C1}"/>
                </a:ext>
              </a:extLst>
            </p:cNvPr>
            <p:cNvSpPr txBox="1"/>
            <p:nvPr/>
          </p:nvSpPr>
          <p:spPr>
            <a:xfrm>
              <a:off x="3367445" y="3783073"/>
              <a:ext cx="225268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002060"/>
                  </a:solidFill>
                </a:rPr>
                <a:t>RL-based  Path Planning</a:t>
              </a:r>
            </a:p>
          </p:txBody>
        </p:sp>
        <p:cxnSp>
          <p:nvCxnSpPr>
            <p:cNvPr id="20" name="Connector: Elbow 19">
              <a:extLst>
                <a:ext uri="{FF2B5EF4-FFF2-40B4-BE49-F238E27FC236}">
                  <a16:creationId xmlns:a16="http://schemas.microsoft.com/office/drawing/2014/main" id="{0EBF5FE9-51F4-4576-AAD3-7B4FFE038283}"/>
                </a:ext>
              </a:extLst>
            </p:cNvPr>
            <p:cNvCxnSpPr>
              <a:cxnSpLocks/>
              <a:endCxn id="39" idx="2"/>
            </p:cNvCxnSpPr>
            <p:nvPr/>
          </p:nvCxnSpPr>
          <p:spPr>
            <a:xfrm flipV="1">
              <a:off x="5733489" y="3952453"/>
              <a:ext cx="1977140" cy="521804"/>
            </a:xfrm>
            <a:prstGeom prst="bentConnector2">
              <a:avLst/>
            </a:prstGeom>
            <a:ln w="28575">
              <a:solidFill>
                <a:srgbClr val="00206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ctor: Elbow 21">
              <a:extLst>
                <a:ext uri="{FF2B5EF4-FFF2-40B4-BE49-F238E27FC236}">
                  <a16:creationId xmlns:a16="http://schemas.microsoft.com/office/drawing/2014/main" id="{A58DBE44-10C2-4548-829F-DB0C3012D23A}"/>
                </a:ext>
              </a:extLst>
            </p:cNvPr>
            <p:cNvCxnSpPr>
              <a:cxnSpLocks/>
              <a:stCxn id="39" idx="1"/>
              <a:endCxn id="36" idx="3"/>
            </p:cNvCxnSpPr>
            <p:nvPr/>
          </p:nvCxnSpPr>
          <p:spPr>
            <a:xfrm rot="10800000">
              <a:off x="5648662" y="2433313"/>
              <a:ext cx="978228" cy="979081"/>
            </a:xfrm>
            <a:prstGeom prst="bentConnector3">
              <a:avLst>
                <a:gd name="adj1" fmla="val 62241"/>
              </a:avLst>
            </a:prstGeom>
            <a:ln w="28575">
              <a:solidFill>
                <a:srgbClr val="00206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0FDC38E-3A4C-4C7B-9DDA-496B6264B5AF}"/>
                </a:ext>
              </a:extLst>
            </p:cNvPr>
            <p:cNvSpPr txBox="1"/>
            <p:nvPr/>
          </p:nvSpPr>
          <p:spPr>
            <a:xfrm>
              <a:off x="1217303" y="2636912"/>
              <a:ext cx="1914537" cy="4182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100" dirty="0">
                  <a:solidFill>
                    <a:srgbClr val="002060"/>
                  </a:solidFill>
                </a:rPr>
                <a:t>pseudoranges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EAAC7C82-FCAF-48B7-BB18-03420B3841BF}"/>
                </a:ext>
              </a:extLst>
            </p:cNvPr>
            <p:cNvSpPr/>
            <p:nvPr/>
          </p:nvSpPr>
          <p:spPr>
            <a:xfrm>
              <a:off x="3395980" y="1677227"/>
              <a:ext cx="2252682" cy="1512169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F56F0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EC2D5CC-1DC4-4C04-8765-EA6011EFF129}"/>
                </a:ext>
              </a:extLst>
            </p:cNvPr>
            <p:cNvSpPr txBox="1"/>
            <p:nvPr/>
          </p:nvSpPr>
          <p:spPr>
            <a:xfrm>
              <a:off x="3416414" y="1797144"/>
              <a:ext cx="2118883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002060"/>
                  </a:solidFill>
                </a:rPr>
                <a:t>EKF Measurement Update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DEBA3F55-BECF-4E98-81F5-E7383D57B661}"/>
                </a:ext>
              </a:extLst>
            </p:cNvPr>
            <p:cNvSpPr/>
            <p:nvPr/>
          </p:nvSpPr>
          <p:spPr>
            <a:xfrm>
              <a:off x="6626890" y="2872333"/>
              <a:ext cx="2167478" cy="108012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F56F0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CB03A9B1-8FC2-41C5-A75E-FE1EAF4A82E5}"/>
                </a:ext>
              </a:extLst>
            </p:cNvPr>
            <p:cNvSpPr txBox="1"/>
            <p:nvPr/>
          </p:nvSpPr>
          <p:spPr>
            <a:xfrm>
              <a:off x="6956510" y="2990859"/>
              <a:ext cx="158383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002060"/>
                  </a:solidFill>
                </a:rPr>
                <a:t>EKF Time Update</a:t>
              </a:r>
            </a:p>
          </p:txBody>
        </p:sp>
        <p:cxnSp>
          <p:nvCxnSpPr>
            <p:cNvPr id="45" name="Connector: Elbow 44">
              <a:extLst>
                <a:ext uri="{FF2B5EF4-FFF2-40B4-BE49-F238E27FC236}">
                  <a16:creationId xmlns:a16="http://schemas.microsoft.com/office/drawing/2014/main" id="{C89E4322-2DA9-40CA-9474-CD8CA386C364}"/>
                </a:ext>
              </a:extLst>
            </p:cNvPr>
            <p:cNvCxnSpPr>
              <a:cxnSpLocks/>
              <a:stCxn id="39" idx="0"/>
            </p:cNvCxnSpPr>
            <p:nvPr/>
          </p:nvCxnSpPr>
          <p:spPr>
            <a:xfrm rot="16200000" flipV="1">
              <a:off x="6242544" y="1404248"/>
              <a:ext cx="894640" cy="2041530"/>
            </a:xfrm>
            <a:prstGeom prst="bentConnector2">
              <a:avLst/>
            </a:prstGeom>
            <a:ln w="28575">
              <a:solidFill>
                <a:srgbClr val="002060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40E4F224-D0D3-4A96-99ED-0E860C03BC54}"/>
                </a:ext>
              </a:extLst>
            </p:cNvPr>
            <p:cNvCxnSpPr>
              <a:cxnSpLocks/>
            </p:cNvCxnSpPr>
            <p:nvPr/>
          </p:nvCxnSpPr>
          <p:spPr>
            <a:xfrm>
              <a:off x="1574282" y="4082255"/>
              <a:ext cx="1658079" cy="9221"/>
            </a:xfrm>
            <a:prstGeom prst="straightConnector1">
              <a:avLst/>
            </a:prstGeom>
            <a:ln w="28575">
              <a:solidFill>
                <a:srgbClr val="00206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ctor: Elbow 50">
              <a:extLst>
                <a:ext uri="{FF2B5EF4-FFF2-40B4-BE49-F238E27FC236}">
                  <a16:creationId xmlns:a16="http://schemas.microsoft.com/office/drawing/2014/main" id="{80FEF008-F170-4135-A507-B18DD65338E3}"/>
                </a:ext>
              </a:extLst>
            </p:cNvPr>
            <p:cNvCxnSpPr>
              <a:cxnSpLocks/>
              <a:endCxn id="37" idx="1"/>
            </p:cNvCxnSpPr>
            <p:nvPr/>
          </p:nvCxnSpPr>
          <p:spPr>
            <a:xfrm flipV="1">
              <a:off x="2779702" y="2397309"/>
              <a:ext cx="636712" cy="638523"/>
            </a:xfrm>
            <a:prstGeom prst="bentConnector3">
              <a:avLst>
                <a:gd name="adj1" fmla="val 38032"/>
              </a:avLst>
            </a:prstGeom>
            <a:ln w="28575">
              <a:solidFill>
                <a:srgbClr val="00206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ctor: Elbow 53">
              <a:extLst>
                <a:ext uri="{FF2B5EF4-FFF2-40B4-BE49-F238E27FC236}">
                  <a16:creationId xmlns:a16="http://schemas.microsoft.com/office/drawing/2014/main" id="{C7590343-0469-4D4B-9C76-D4FB5CB79A0C}"/>
                </a:ext>
              </a:extLst>
            </p:cNvPr>
            <p:cNvCxnSpPr>
              <a:cxnSpLocks/>
            </p:cNvCxnSpPr>
            <p:nvPr/>
          </p:nvCxnSpPr>
          <p:spPr>
            <a:xfrm>
              <a:off x="1199482" y="3041726"/>
              <a:ext cx="2032879" cy="834579"/>
            </a:xfrm>
            <a:prstGeom prst="bentConnector3">
              <a:avLst>
                <a:gd name="adj1" fmla="val 89983"/>
              </a:avLst>
            </a:prstGeom>
            <a:ln w="28575">
              <a:solidFill>
                <a:srgbClr val="00206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Isosceles Triangle 60">
              <a:extLst>
                <a:ext uri="{FF2B5EF4-FFF2-40B4-BE49-F238E27FC236}">
                  <a16:creationId xmlns:a16="http://schemas.microsoft.com/office/drawing/2014/main" id="{648E290E-8949-4BB6-B0B5-9531869B71EE}"/>
                </a:ext>
              </a:extLst>
            </p:cNvPr>
            <p:cNvSpPr/>
            <p:nvPr/>
          </p:nvSpPr>
          <p:spPr>
            <a:xfrm flipV="1">
              <a:off x="886626" y="2426337"/>
              <a:ext cx="625713" cy="619042"/>
            </a:xfrm>
            <a:prstGeom prst="triangle">
              <a:avLst/>
            </a:prstGeom>
            <a:solidFill>
              <a:srgbClr val="F56F0B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2060"/>
                </a:solidFill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C10DCFE4-1EB3-4391-AF3B-16E0E01DA79D}"/>
                </a:ext>
              </a:extLst>
            </p:cNvPr>
            <p:cNvSpPr txBox="1"/>
            <p:nvPr/>
          </p:nvSpPr>
          <p:spPr>
            <a:xfrm>
              <a:off x="338140" y="1958367"/>
              <a:ext cx="216444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002060"/>
                  </a:solidFill>
                </a:rPr>
                <a:t>GPS antenna</a:t>
              </a:r>
            </a:p>
          </p:txBody>
        </p: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3D202982-D091-4909-B4F0-74064CF9B0AD}"/>
                </a:ext>
              </a:extLst>
            </p:cNvPr>
            <p:cNvCxnSpPr>
              <a:cxnSpLocks/>
            </p:cNvCxnSpPr>
            <p:nvPr/>
          </p:nvCxnSpPr>
          <p:spPr>
            <a:xfrm>
              <a:off x="1199482" y="3033357"/>
              <a:ext cx="1817704" cy="8369"/>
            </a:xfrm>
            <a:prstGeom prst="straightConnector1">
              <a:avLst/>
            </a:prstGeom>
            <a:ln w="28575">
              <a:solidFill>
                <a:srgbClr val="00206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9F475AF5-B0C3-4C6D-8145-81DFDE6134EE}"/>
                </a:ext>
              </a:extLst>
            </p:cNvPr>
            <p:cNvSpPr txBox="1"/>
            <p:nvPr/>
          </p:nvSpPr>
          <p:spPr>
            <a:xfrm>
              <a:off x="1564295" y="4101423"/>
              <a:ext cx="1831685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100" dirty="0">
                  <a:solidFill>
                    <a:srgbClr val="002060"/>
                  </a:solidFill>
                </a:rPr>
                <a:t>Max height</a:t>
              </a:r>
            </a:p>
          </p:txBody>
        </p:sp>
        <p:pic>
          <p:nvPicPr>
            <p:cNvPr id="78" name="Picture 77">
              <a:extLst>
                <a:ext uri="{FF2B5EF4-FFF2-40B4-BE49-F238E27FC236}">
                  <a16:creationId xmlns:a16="http://schemas.microsoft.com/office/drawing/2014/main" id="{9D2B3E1D-81AF-4771-A589-CD685783BC7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54469" y="3041726"/>
              <a:ext cx="1831685" cy="1831685"/>
            </a:xfrm>
            <a:prstGeom prst="rect">
              <a:avLst/>
            </a:prstGeom>
          </p:spPr>
        </p:pic>
        <p:cxnSp>
          <p:nvCxnSpPr>
            <p:cNvPr id="81" name="Connector: Elbow 80">
              <a:extLst>
                <a:ext uri="{FF2B5EF4-FFF2-40B4-BE49-F238E27FC236}">
                  <a16:creationId xmlns:a16="http://schemas.microsoft.com/office/drawing/2014/main" id="{7D1E8E34-1530-4C34-A5DD-D58582434C2A}"/>
                </a:ext>
              </a:extLst>
            </p:cNvPr>
            <p:cNvCxnSpPr>
              <a:cxnSpLocks/>
              <a:stCxn id="39" idx="1"/>
              <a:endCxn id="9" idx="3"/>
            </p:cNvCxnSpPr>
            <p:nvPr/>
          </p:nvCxnSpPr>
          <p:spPr>
            <a:xfrm rot="10800000" flipV="1">
              <a:off x="5733492" y="3412393"/>
              <a:ext cx="893399" cy="790824"/>
            </a:xfrm>
            <a:prstGeom prst="bentConnector3">
              <a:avLst>
                <a:gd name="adj1" fmla="val 66855"/>
              </a:avLst>
            </a:prstGeom>
            <a:ln w="28575">
              <a:solidFill>
                <a:srgbClr val="00206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3F0E42C2-63FC-4796-AFE9-8E90CD239788}"/>
                </a:ext>
              </a:extLst>
            </p:cNvPr>
            <p:cNvSpPr txBox="1"/>
            <p:nvPr/>
          </p:nvSpPr>
          <p:spPr>
            <a:xfrm>
              <a:off x="114134" y="4567662"/>
              <a:ext cx="217069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002060"/>
                  </a:solidFill>
                </a:rPr>
                <a:t>3D building models/LiDAR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C6A0B7CB-5C41-4DDD-9CA1-F8EA35FF7E51}"/>
                </a:ext>
              </a:extLst>
            </p:cNvPr>
            <p:cNvSpPr txBox="1"/>
            <p:nvPr/>
          </p:nvSpPr>
          <p:spPr>
            <a:xfrm>
              <a:off x="6275740" y="4474257"/>
              <a:ext cx="1976570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100" dirty="0">
                  <a:solidFill>
                    <a:srgbClr val="002060"/>
                  </a:solidFill>
                </a:rPr>
                <a:t>Control action: Velocity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424E9D15-C62C-4362-BD2C-CF755DEBA3D9}"/>
                </a:ext>
              </a:extLst>
            </p:cNvPr>
            <p:cNvSpPr txBox="1"/>
            <p:nvPr/>
          </p:nvSpPr>
          <p:spPr>
            <a:xfrm>
              <a:off x="7679363" y="1945450"/>
              <a:ext cx="1429141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100" dirty="0">
                  <a:solidFill>
                    <a:srgbClr val="002060"/>
                  </a:solidFill>
                </a:rPr>
                <a:t>Updated position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B3BCF2D7-9172-453F-B029-172732B463E3}"/>
                </a:ext>
              </a:extLst>
            </p:cNvPr>
            <p:cNvSpPr txBox="1"/>
            <p:nvPr/>
          </p:nvSpPr>
          <p:spPr>
            <a:xfrm>
              <a:off x="5817819" y="2080720"/>
              <a:ext cx="1350940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100" dirty="0">
                  <a:solidFill>
                    <a:srgbClr val="002060"/>
                  </a:solidFill>
                </a:rPr>
                <a:t>Predicted       position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D05517F3-2C37-4516-960F-C6761F2BEA0F}"/>
                </a:ext>
              </a:extLst>
            </p:cNvPr>
            <p:cNvSpPr txBox="1"/>
            <p:nvPr/>
          </p:nvSpPr>
          <p:spPr>
            <a:xfrm>
              <a:off x="923531" y="5483208"/>
              <a:ext cx="10990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002060"/>
                  </a:solidFill>
                </a:rPr>
                <a:t>GOAL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0D1052E-106D-4DE7-A5B5-F87F12BF7A9D}"/>
                </a:ext>
              </a:extLst>
            </p:cNvPr>
            <p:cNvSpPr/>
            <p:nvPr/>
          </p:nvSpPr>
          <p:spPr>
            <a:xfrm>
              <a:off x="864922" y="5483208"/>
              <a:ext cx="1216234" cy="461666"/>
            </a:xfrm>
            <a:prstGeom prst="rect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1" name="Connector: Elbow 40">
              <a:extLst>
                <a:ext uri="{FF2B5EF4-FFF2-40B4-BE49-F238E27FC236}">
                  <a16:creationId xmlns:a16="http://schemas.microsoft.com/office/drawing/2014/main" id="{673B3309-81E2-4711-B1F7-F5C4EC83FE02}"/>
                </a:ext>
              </a:extLst>
            </p:cNvPr>
            <p:cNvCxnSpPr>
              <a:cxnSpLocks/>
              <a:stCxn id="12" idx="3"/>
            </p:cNvCxnSpPr>
            <p:nvPr/>
          </p:nvCxnSpPr>
          <p:spPr>
            <a:xfrm flipV="1">
              <a:off x="2081156" y="4581128"/>
              <a:ext cx="1151205" cy="1132913"/>
            </a:xfrm>
            <a:prstGeom prst="bentConnector3">
              <a:avLst>
                <a:gd name="adj1" fmla="val 50000"/>
              </a:avLst>
            </a:prstGeom>
            <a:ln w="28575">
              <a:solidFill>
                <a:srgbClr val="00206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7FC3934-9831-4DA2-A755-82AEE9D76C77}"/>
                </a:ext>
              </a:extLst>
            </p:cNvPr>
            <p:cNvSpPr txBox="1"/>
            <p:nvPr/>
          </p:nvSpPr>
          <p:spPr>
            <a:xfrm>
              <a:off x="2532202" y="5228417"/>
              <a:ext cx="140031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100" dirty="0">
                  <a:solidFill>
                    <a:srgbClr val="002060"/>
                  </a:solidFill>
                </a:rPr>
                <a:t>Goal 3D position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873946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538A93-2A8A-4AC2-8A16-A617C0ECEF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#3 &amp; #4: Setup Details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6888D283-7F96-4855-BF6D-40925D1FA193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311700" y="1536633"/>
                <a:ext cx="8520599" cy="4555199"/>
              </a:xfrm>
            </p:spPr>
            <p:txBody>
              <a:bodyPr/>
              <a:lstStyle/>
              <a:p>
                <a:r>
                  <a:rPr lang="en-US" dirty="0"/>
                  <a:t>Deep-RL Algorithm: Discrete PPO</a:t>
                </a:r>
              </a:p>
              <a:p>
                <a:r>
                  <a:rPr lang="en-US" dirty="0"/>
                  <a:t>Multi-core processing, number of workers = 8</a:t>
                </a:r>
              </a:p>
              <a:p>
                <a:r>
                  <a:rPr lang="en-US" dirty="0"/>
                  <a:t>Input to NN: [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, ⋯,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,⋯,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sup>
                    </m:sSup>
                  </m:oMath>
                </a14:m>
                <a:r>
                  <a:rPr lang="en-US" dirty="0"/>
                  <a:t>]</a:t>
                </a:r>
              </a:p>
              <a:p>
                <a:pPr marL="787400" lvl="1" indent="-342900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</m:acc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t</m:t>
                        </m:r>
                      </m:sub>
                    </m:sSub>
                    <m:r>
                      <a:rPr lang="en-US" b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g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</m:acc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t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𝐲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i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sup>
                    </m:sSup>
                  </m:oMath>
                </a14:m>
                <a:r>
                  <a:rPr lang="en-US" dirty="0"/>
                  <a:t> is the height of building available at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𝑎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p>
                    </m:sSup>
                  </m:oMath>
                </a14:m>
                <a:r>
                  <a:rPr lang="en-US" dirty="0"/>
                  <a:t>, i.e., based on max and min ranges,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r>
                  <a:rPr lang="en-US" dirty="0"/>
                  <a:t> is pseudoranges from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dirty="0"/>
                  <a:t> satellite,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</m:acc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t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g</m:t>
                        </m:r>
                      </m:sub>
                    </m:sSub>
                  </m:oMath>
                </a14:m>
                <a:r>
                  <a:rPr lang="en-US" dirty="0"/>
                  <a:t> denote predicted position by EKF and goal position to be reached,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/>
                  <a:t>(.) denotes measurement model</a:t>
                </a:r>
              </a:p>
              <a:p>
                <a:r>
                  <a:rPr lang="en-US" dirty="0"/>
                  <a:t>Output from NN: control velocity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  <m:sub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𝐭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One of four discrete: forward, back, top or bottom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6888D283-7F96-4855-BF6D-40925D1FA19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11700" y="1536633"/>
                <a:ext cx="8520599" cy="4555199"/>
              </a:xfrm>
              <a:blipFill>
                <a:blip r:embed="rId2"/>
                <a:stretch>
                  <a:fillRect l="-1288" b="-66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269906-F138-4E7D-BA83-7111EC7D5EAB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1EA4032D-FCE3-4025-87A5-C2C9C9C51114}" type="slidenum">
              <a:rPr lang="en-US" altLang="zh-TW" smtClean="0"/>
              <a:pPr>
                <a:defRPr/>
              </a:pPr>
              <a:t>11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1174027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770786-5343-4FFE-96AB-F17BAF848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#4: Training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0F6D0F-E9AF-4B97-B6FF-7A3D842A65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536634"/>
            <a:ext cx="4836363" cy="3636756"/>
          </a:xfrm>
        </p:spPr>
        <p:txBody>
          <a:bodyPr/>
          <a:lstStyle/>
          <a:p>
            <a:r>
              <a:rPr lang="en-US" dirty="0"/>
              <a:t>Area: 0.25 </a:t>
            </a:r>
            <a:r>
              <a:rPr lang="en-US" dirty="0" err="1"/>
              <a:t>sq</a:t>
            </a:r>
            <a:r>
              <a:rPr lang="en-US" dirty="0"/>
              <a:t> km area    with high-rise buildings</a:t>
            </a:r>
          </a:p>
          <a:p>
            <a:r>
              <a:rPr lang="en-US" dirty="0"/>
              <a:t>Light grey and black indicates height of 20m  and 100m, respectively</a:t>
            </a:r>
          </a:p>
          <a:p>
            <a:r>
              <a:rPr lang="en-US" dirty="0"/>
              <a:t>Training time is ~6 </a:t>
            </a:r>
            <a:r>
              <a:rPr lang="en-US" dirty="0" err="1"/>
              <a:t>hrs</a:t>
            </a:r>
            <a:endParaRPr lang="en-US" dirty="0"/>
          </a:p>
          <a:p>
            <a:r>
              <a:rPr lang="en-US" dirty="0"/>
              <a:t>Average time to goal=69.3s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B03FBB-0DCC-42AA-9449-1416070DCF88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1EA4032D-FCE3-4025-87A5-C2C9C9C51114}" type="slidenum">
              <a:rPr lang="en-US" altLang="zh-TW" smtClean="0"/>
              <a:pPr>
                <a:defRPr/>
              </a:pPr>
              <a:t>12</a:t>
            </a:fld>
            <a:endParaRPr lang="en-US" altLang="zh-TW"/>
          </a:p>
        </p:txBody>
      </p:sp>
      <p:pic>
        <p:nvPicPr>
          <p:cNvPr id="5" name="DiffHQ1simplescreenrecorder">
            <a:hlinkClick r:id="" action="ppaction://media"/>
            <a:extLst>
              <a:ext uri="{FF2B5EF4-FFF2-40B4-BE49-F238E27FC236}">
                <a16:creationId xmlns:a16="http://schemas.microsoft.com/office/drawing/2014/main" id="{A713D98D-138D-4D43-BF62-3A2204F30DC3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08990" end="47940"/>
                </p14:media>
              </p:ext>
            </p:extLst>
          </p:nvPr>
        </p:nvPicPr>
        <p:blipFill rotWithShape="1">
          <a:blip r:embed="rId4"/>
          <a:srcRect l="5603" t="10371" r="4816" b="4798"/>
          <a:stretch/>
        </p:blipFill>
        <p:spPr>
          <a:xfrm>
            <a:off x="5045112" y="1356964"/>
            <a:ext cx="3816424" cy="381642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BAD843A-AFD7-4B6C-B892-C32E155B924D}"/>
              </a:ext>
            </a:extLst>
          </p:cNvPr>
          <p:cNvSpPr/>
          <p:nvPr/>
        </p:nvSpPr>
        <p:spPr>
          <a:xfrm>
            <a:off x="0" y="5256222"/>
            <a:ext cx="9144000" cy="101528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E82528-BBF6-45FA-AACA-0401AC4B45AA}"/>
              </a:ext>
            </a:extLst>
          </p:cNvPr>
          <p:cNvSpPr txBox="1"/>
          <p:nvPr/>
        </p:nvSpPr>
        <p:spPr>
          <a:xfrm>
            <a:off x="527725" y="5301208"/>
            <a:ext cx="822073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2058"/>
                </a:solidFill>
              </a:rPr>
              <a:t>Deep RL-based discrete PPO converges even when </a:t>
            </a:r>
            <a:r>
              <a:rPr lang="en-US" sz="2800" b="1" dirty="0">
                <a:solidFill>
                  <a:srgbClr val="002058"/>
                </a:solidFill>
              </a:rPr>
              <a:t>observation vector </a:t>
            </a:r>
            <a:r>
              <a:rPr lang="en-US" sz="2800" dirty="0">
                <a:solidFill>
                  <a:srgbClr val="002058"/>
                </a:solidFill>
              </a:rPr>
              <a:t>is used for training</a:t>
            </a:r>
          </a:p>
        </p:txBody>
      </p:sp>
    </p:spTree>
    <p:extLst>
      <p:ext uri="{BB962C8B-B14F-4D97-AF65-F5344CB8AC3E}">
        <p14:creationId xmlns:p14="http://schemas.microsoft.com/office/powerpoint/2010/main" val="1353037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B0F9E-8F92-4C4A-AC9A-376CE3E76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#4: Loss Function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15D9C7-A335-4C45-ABBC-1D744BCFDCF4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1EA4032D-FCE3-4025-87A5-C2C9C9C51114}" type="slidenum">
              <a:rPr lang="en-US" altLang="zh-TW" smtClean="0"/>
              <a:pPr>
                <a:defRPr/>
              </a:pPr>
              <a:t>13</a:t>
            </a:fld>
            <a:endParaRPr lang="en-US" altLang="zh-TW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BA347AC-178B-499F-9F57-B4B7329228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61" t="10635" r="6698" b="-1726"/>
          <a:stretch/>
        </p:blipFill>
        <p:spPr>
          <a:xfrm>
            <a:off x="1763688" y="1484784"/>
            <a:ext cx="5124395" cy="343705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7049C14-81A0-4712-A2C1-387428798B30}"/>
              </a:ext>
            </a:extLst>
          </p:cNvPr>
          <p:cNvSpPr/>
          <p:nvPr/>
        </p:nvSpPr>
        <p:spPr>
          <a:xfrm>
            <a:off x="0" y="5256222"/>
            <a:ext cx="9144000" cy="101528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4CD601-CD5B-4D0D-B322-33D1E3010E80}"/>
              </a:ext>
            </a:extLst>
          </p:cNvPr>
          <p:cNvSpPr txBox="1"/>
          <p:nvPr/>
        </p:nvSpPr>
        <p:spPr>
          <a:xfrm>
            <a:off x="107505" y="5301208"/>
            <a:ext cx="878497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2058"/>
                </a:solidFill>
              </a:rPr>
              <a:t>Value loss of the critic quickly decreases whereas the clip loss of the actor gradually reduces</a:t>
            </a:r>
          </a:p>
        </p:txBody>
      </p:sp>
    </p:spTree>
    <p:extLst>
      <p:ext uri="{BB962C8B-B14F-4D97-AF65-F5344CB8AC3E}">
        <p14:creationId xmlns:p14="http://schemas.microsoft.com/office/powerpoint/2010/main" val="6286995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0C7C78-30CA-4D84-A63F-17F6421BD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#4: GPS Position Error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E2497F-E818-4B38-A9D5-EEB39BACDA63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1EA4032D-FCE3-4025-87A5-C2C9C9C51114}" type="slidenum">
              <a:rPr lang="en-US" altLang="zh-TW" smtClean="0"/>
              <a:pPr>
                <a:defRPr/>
              </a:pPr>
              <a:t>14</a:t>
            </a:fld>
            <a:endParaRPr lang="en-US" altLang="zh-TW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0E1C86B-780D-4DA8-8E42-7E4B84F391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516929"/>
            <a:ext cx="3304236" cy="3304236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CD7C84C-B1B6-4610-8EB8-A78CE6AD4088}"/>
              </a:ext>
            </a:extLst>
          </p:cNvPr>
          <p:cNvCxnSpPr>
            <a:cxnSpLocks/>
          </p:cNvCxnSpPr>
          <p:nvPr/>
        </p:nvCxnSpPr>
        <p:spPr>
          <a:xfrm flipV="1">
            <a:off x="2411760" y="1937214"/>
            <a:ext cx="0" cy="1531433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F19561B-A089-48CB-AA85-A81866F549D3}"/>
              </a:ext>
            </a:extLst>
          </p:cNvPr>
          <p:cNvCxnSpPr>
            <a:cxnSpLocks/>
          </p:cNvCxnSpPr>
          <p:nvPr/>
        </p:nvCxnSpPr>
        <p:spPr>
          <a:xfrm flipH="1">
            <a:off x="2411760" y="1988840"/>
            <a:ext cx="936107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Half Frame 14">
            <a:extLst>
              <a:ext uri="{FF2B5EF4-FFF2-40B4-BE49-F238E27FC236}">
                <a16:creationId xmlns:a16="http://schemas.microsoft.com/office/drawing/2014/main" id="{E64E35E2-BBFE-4E3F-8D6F-A81E0344E58E}"/>
              </a:ext>
            </a:extLst>
          </p:cNvPr>
          <p:cNvSpPr/>
          <p:nvPr/>
        </p:nvSpPr>
        <p:spPr>
          <a:xfrm rot="2789754">
            <a:off x="853538" y="2873580"/>
            <a:ext cx="236122" cy="279498"/>
          </a:xfrm>
          <a:prstGeom prst="halfFram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317E151-2748-48A5-B76D-A1076B4F768C}"/>
              </a:ext>
            </a:extLst>
          </p:cNvPr>
          <p:cNvCxnSpPr>
            <a:cxnSpLocks/>
          </p:cNvCxnSpPr>
          <p:nvPr/>
        </p:nvCxnSpPr>
        <p:spPr>
          <a:xfrm flipH="1">
            <a:off x="971600" y="3429000"/>
            <a:ext cx="936102" cy="0"/>
          </a:xfrm>
          <a:prstGeom prst="line">
            <a:avLst/>
          </a:prstGeom>
          <a:ln w="762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Half Frame 17">
            <a:extLst>
              <a:ext uri="{FF2B5EF4-FFF2-40B4-BE49-F238E27FC236}">
                <a16:creationId xmlns:a16="http://schemas.microsoft.com/office/drawing/2014/main" id="{3C6DC9D5-3C2D-48AA-87BF-39DE0F1E722A}"/>
              </a:ext>
            </a:extLst>
          </p:cNvPr>
          <p:cNvSpPr/>
          <p:nvPr/>
        </p:nvSpPr>
        <p:spPr>
          <a:xfrm rot="2789754">
            <a:off x="2293699" y="3039040"/>
            <a:ext cx="236122" cy="279498"/>
          </a:xfrm>
          <a:prstGeom prst="half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C3279CB-6260-44E4-96A6-8DA5C8465D43}"/>
              </a:ext>
            </a:extLst>
          </p:cNvPr>
          <p:cNvCxnSpPr>
            <a:cxnSpLocks/>
          </p:cNvCxnSpPr>
          <p:nvPr/>
        </p:nvCxnSpPr>
        <p:spPr>
          <a:xfrm flipH="1">
            <a:off x="1907702" y="3429000"/>
            <a:ext cx="504058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69795A5-5F10-4F70-B801-44893DB089A8}"/>
              </a:ext>
            </a:extLst>
          </p:cNvPr>
          <p:cNvCxnSpPr>
            <a:cxnSpLocks/>
          </p:cNvCxnSpPr>
          <p:nvPr/>
        </p:nvCxnSpPr>
        <p:spPr>
          <a:xfrm flipH="1">
            <a:off x="971600" y="2441268"/>
            <a:ext cx="2376267" cy="0"/>
          </a:xfrm>
          <a:prstGeom prst="line">
            <a:avLst/>
          </a:prstGeom>
          <a:ln w="762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9CF1B540-B64D-4350-A22C-E4A25309515E}"/>
              </a:ext>
            </a:extLst>
          </p:cNvPr>
          <p:cNvCxnSpPr>
            <a:cxnSpLocks/>
          </p:cNvCxnSpPr>
          <p:nvPr/>
        </p:nvCxnSpPr>
        <p:spPr>
          <a:xfrm flipV="1">
            <a:off x="3309242" y="1937212"/>
            <a:ext cx="0" cy="504056"/>
          </a:xfrm>
          <a:prstGeom prst="line">
            <a:avLst/>
          </a:prstGeom>
          <a:ln w="762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FB9DA019-79CB-4E62-9645-D705F4F6AEF0}"/>
              </a:ext>
            </a:extLst>
          </p:cNvPr>
          <p:cNvCxnSpPr>
            <a:cxnSpLocks/>
          </p:cNvCxnSpPr>
          <p:nvPr/>
        </p:nvCxnSpPr>
        <p:spPr>
          <a:xfrm>
            <a:off x="971600" y="2441268"/>
            <a:ext cx="0" cy="987732"/>
          </a:xfrm>
          <a:prstGeom prst="line">
            <a:avLst/>
          </a:prstGeom>
          <a:ln w="762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>
            <a:extLst>
              <a:ext uri="{FF2B5EF4-FFF2-40B4-BE49-F238E27FC236}">
                <a16:creationId xmlns:a16="http://schemas.microsoft.com/office/drawing/2014/main" id="{00FD5F15-2545-4209-B4F9-079FC060DD0B}"/>
              </a:ext>
            </a:extLst>
          </p:cNvPr>
          <p:cNvSpPr/>
          <p:nvPr/>
        </p:nvSpPr>
        <p:spPr>
          <a:xfrm>
            <a:off x="1797086" y="3284984"/>
            <a:ext cx="254634" cy="252022"/>
          </a:xfrm>
          <a:prstGeom prst="ellipse">
            <a:avLst/>
          </a:prstGeom>
          <a:solidFill>
            <a:srgbClr val="F56F0B"/>
          </a:solidFill>
          <a:ln>
            <a:solidFill>
              <a:srgbClr val="F56F0B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BFF20624-AEB5-495E-8C68-92002D1420AD}"/>
              </a:ext>
            </a:extLst>
          </p:cNvPr>
          <p:cNvSpPr/>
          <p:nvPr/>
        </p:nvSpPr>
        <p:spPr>
          <a:xfrm>
            <a:off x="3165238" y="1831888"/>
            <a:ext cx="254634" cy="252022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079CC4E0-D884-4421-8187-77D6650FFE00}"/>
              </a:ext>
            </a:extLst>
          </p:cNvPr>
          <p:cNvSpPr/>
          <p:nvPr/>
        </p:nvSpPr>
        <p:spPr>
          <a:xfrm>
            <a:off x="0" y="5256222"/>
            <a:ext cx="9144000" cy="101528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C68C9A88-DC9B-4015-B208-09A78399C027}"/>
                  </a:ext>
                </a:extLst>
              </p:cNvPr>
              <p:cNvSpPr txBox="1"/>
              <p:nvPr/>
            </p:nvSpPr>
            <p:spPr>
              <a:xfrm>
                <a:off x="107505" y="5301208"/>
                <a:ext cx="8784976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dirty="0">
                    <a:solidFill>
                      <a:srgbClr val="002058"/>
                    </a:solidFill>
                  </a:rPr>
                  <a:t>RMS GPS position error of path estimated via PPO is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solidFill>
                          <a:srgbClr val="002058"/>
                        </a:solidFill>
                        <a:latin typeface="Cambria Math" panose="02040503050406030204" pitchFamily="18" charset="0"/>
                      </a:rPr>
                      <m:t>9.9</m:t>
                    </m:r>
                    <m:r>
                      <a:rPr lang="en-US" sz="2800" b="0" i="1" dirty="0" smtClean="0">
                        <a:solidFill>
                          <a:srgbClr val="002058"/>
                        </a:solidFill>
                        <a:latin typeface="Cambria Math" panose="02040503050406030204" pitchFamily="18" charset="0"/>
                      </a:rPr>
                      <m:t>±13.79</m:t>
                    </m:r>
                    <m:r>
                      <a:rPr lang="en-US" sz="2800" i="1" dirty="0" smtClean="0">
                        <a:solidFill>
                          <a:srgbClr val="002058"/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2800" dirty="0">
                    <a:solidFill>
                      <a:srgbClr val="002058"/>
                    </a:solidFill>
                  </a:rPr>
                  <a:t>, the shortest path is </a:t>
                </a:r>
                <a14:m>
                  <m:oMath xmlns:m="http://schemas.openxmlformats.org/officeDocument/2006/math">
                    <m:r>
                      <a:rPr lang="en-US" sz="2800" b="0" i="0" dirty="0" smtClean="0">
                        <a:solidFill>
                          <a:srgbClr val="002058"/>
                        </a:solidFill>
                        <a:latin typeface="Cambria Math" panose="02040503050406030204" pitchFamily="18" charset="0"/>
                      </a:rPr>
                      <m:t>85</m:t>
                    </m:r>
                    <m:r>
                      <a:rPr lang="en-US" sz="2800" i="1" dirty="0">
                        <a:solidFill>
                          <a:srgbClr val="002058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800" b="0" i="1" dirty="0" smtClean="0">
                        <a:solidFill>
                          <a:srgbClr val="002058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800" i="1" dirty="0">
                        <a:solidFill>
                          <a:srgbClr val="002058"/>
                        </a:solidFill>
                        <a:latin typeface="Cambria Math" panose="02040503050406030204" pitchFamily="18" charset="0"/>
                      </a:rPr>
                      <m:t>9±</m:t>
                    </m:r>
                    <m:r>
                      <a:rPr lang="en-US" sz="2800" b="0" i="1" dirty="0" smtClean="0">
                        <a:solidFill>
                          <a:srgbClr val="002058"/>
                        </a:solidFill>
                        <a:latin typeface="Cambria Math" panose="02040503050406030204" pitchFamily="18" charset="0"/>
                      </a:rPr>
                      <m:t>39</m:t>
                    </m:r>
                    <m:r>
                      <a:rPr lang="en-US" sz="2800" i="1" dirty="0">
                        <a:solidFill>
                          <a:srgbClr val="002058"/>
                        </a:solidFill>
                        <a:latin typeface="Cambria Math" panose="02040503050406030204" pitchFamily="18" charset="0"/>
                      </a:rPr>
                      <m:t>.9</m:t>
                    </m:r>
                    <m:r>
                      <a:rPr lang="en-US" sz="2800" b="0" i="1" dirty="0" smtClean="0">
                        <a:solidFill>
                          <a:srgbClr val="002058"/>
                        </a:solidFill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sz="2800" i="1" dirty="0">
                        <a:solidFill>
                          <a:srgbClr val="002058"/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2800" dirty="0">
                    <a:solidFill>
                      <a:srgbClr val="002058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C68C9A88-DC9B-4015-B208-09A78399C0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505" y="5301208"/>
                <a:ext cx="8784976" cy="954107"/>
              </a:xfrm>
              <a:prstGeom prst="rect">
                <a:avLst/>
              </a:prstGeom>
              <a:blipFill>
                <a:blip r:embed="rId3"/>
                <a:stretch>
                  <a:fillRect l="-347" t="-7051" r="-1388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TextBox 55">
            <a:extLst>
              <a:ext uri="{FF2B5EF4-FFF2-40B4-BE49-F238E27FC236}">
                <a16:creationId xmlns:a16="http://schemas.microsoft.com/office/drawing/2014/main" id="{762EC0AA-5D5E-4166-AF6B-43C7337FE0DD}"/>
              </a:ext>
            </a:extLst>
          </p:cNvPr>
          <p:cNvSpPr txBox="1"/>
          <p:nvPr/>
        </p:nvSpPr>
        <p:spPr>
          <a:xfrm>
            <a:off x="1191347" y="4770748"/>
            <a:ext cx="16524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2060"/>
                </a:solidFill>
              </a:rPr>
              <a:t>Start Point</a:t>
            </a:r>
          </a:p>
        </p:txBody>
      </p:sp>
      <p:sp>
        <p:nvSpPr>
          <p:cNvPr id="57" name="Arrow: Up 56">
            <a:extLst>
              <a:ext uri="{FF2B5EF4-FFF2-40B4-BE49-F238E27FC236}">
                <a16:creationId xmlns:a16="http://schemas.microsoft.com/office/drawing/2014/main" id="{A6016100-582E-47BC-87A5-460098FB8AFF}"/>
              </a:ext>
            </a:extLst>
          </p:cNvPr>
          <p:cNvSpPr/>
          <p:nvPr/>
        </p:nvSpPr>
        <p:spPr>
          <a:xfrm>
            <a:off x="1780387" y="3633639"/>
            <a:ext cx="271333" cy="1187523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E6DCBE20-A6CC-4D78-9E59-2770BCC7D9C7}"/>
              </a:ext>
            </a:extLst>
          </p:cNvPr>
          <p:cNvSpPr txBox="1"/>
          <p:nvPr/>
        </p:nvSpPr>
        <p:spPr>
          <a:xfrm>
            <a:off x="3050087" y="1367210"/>
            <a:ext cx="936108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2060"/>
                </a:solidFill>
              </a:rPr>
              <a:t>Goal</a:t>
            </a:r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FA805D11-A2F1-4432-B427-F8393D779EE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223" r="7307"/>
          <a:stretch/>
        </p:blipFill>
        <p:spPr>
          <a:xfrm>
            <a:off x="3788920" y="1605868"/>
            <a:ext cx="5086675" cy="3321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6138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4C5ACA-60E0-4053-8B4A-6B0B73E02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Future/Ongoing Work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D89420-BB6C-44BF-B22F-5A67DB06FD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412776"/>
            <a:ext cx="8520599" cy="4851858"/>
          </a:xfrm>
        </p:spPr>
        <p:txBody>
          <a:bodyPr/>
          <a:lstStyle/>
          <a:p>
            <a:r>
              <a:rPr lang="en-US" dirty="0"/>
              <a:t>Incorporate this to my research on SLAM-based integrity estimation</a:t>
            </a:r>
          </a:p>
          <a:p>
            <a:r>
              <a:rPr lang="en-US" dirty="0"/>
              <a:t>Analyze its performance for a larger urban areas </a:t>
            </a:r>
          </a:p>
          <a:p>
            <a:r>
              <a:rPr lang="en-US" dirty="0"/>
              <a:t>Utilize the trained policy in one urban section for navigating in another section</a:t>
            </a:r>
          </a:p>
          <a:p>
            <a:r>
              <a:rPr lang="en-US" dirty="0"/>
              <a:t>Satellites motion and the receiver clock bias errors</a:t>
            </a:r>
          </a:p>
          <a:p>
            <a:r>
              <a:rPr lang="en-US" dirty="0"/>
              <a:t>Arbitrary goal positions </a:t>
            </a:r>
          </a:p>
          <a:p>
            <a:r>
              <a:rPr lang="en-US" dirty="0"/>
              <a:t>Extending the work to generic urban area using  </a:t>
            </a:r>
          </a:p>
          <a:p>
            <a:pPr lvl="1"/>
            <a:r>
              <a:rPr lang="en-US" dirty="0"/>
              <a:t>Multiple actor and centralized critic to ensure that the robot learns both a local as well as a global policy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7D2A2B-B6D6-41FC-948E-A384447E325F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1EA4032D-FCE3-4025-87A5-C2C9C9C51114}" type="slidenum">
              <a:rPr lang="en-US" altLang="zh-TW" smtClean="0"/>
              <a:pPr>
                <a:defRPr/>
              </a:pPr>
              <a:t>15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2457220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6E87D7-0F20-4635-A9FD-582BB7A00B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7824" y="2924944"/>
            <a:ext cx="2532108" cy="763598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759AC5-C2C7-4D6A-B0A9-BEA688B13B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4293096"/>
            <a:ext cx="8520599" cy="1798736"/>
          </a:xfrm>
        </p:spPr>
        <p:txBody>
          <a:bodyPr/>
          <a:lstStyle/>
          <a:p>
            <a:pPr marL="0" indent="0">
              <a:buNone/>
            </a:pPr>
            <a:r>
              <a:rPr lang="en-US" sz="2000" b="1" dirty="0"/>
              <a:t>Sriramya Bhamidipati</a:t>
            </a:r>
          </a:p>
          <a:p>
            <a:pPr marL="0" indent="0">
              <a:buNone/>
            </a:pPr>
            <a:r>
              <a:rPr lang="en-US" sz="2000" dirty="0"/>
              <a:t>Doctoral Student</a:t>
            </a:r>
          </a:p>
          <a:p>
            <a:pPr marL="0" indent="0">
              <a:buNone/>
            </a:pPr>
            <a:r>
              <a:rPr lang="en-US" sz="2000" dirty="0"/>
              <a:t>University of Illinois at Urbana Champaign</a:t>
            </a:r>
          </a:p>
          <a:p>
            <a:pPr marL="0" indent="0">
              <a:buNone/>
            </a:pPr>
            <a:r>
              <a:rPr lang="en-US" sz="2000" dirty="0"/>
              <a:t>Advisor: Prof. Grace Xingxin Gao</a:t>
            </a:r>
          </a:p>
          <a:p>
            <a:pPr marL="0" indent="0">
              <a:buNone/>
            </a:pPr>
            <a:r>
              <a:rPr lang="en-US" sz="2000" dirty="0"/>
              <a:t>Email: sbhamid2@illinos .</a:t>
            </a:r>
            <a:r>
              <a:rPr lang="en-US" sz="2000" dirty="0" err="1"/>
              <a:t>edu</a:t>
            </a: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1CB68C-3373-4EEE-B1F7-40022C13AF2C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1EA4032D-FCE3-4025-87A5-C2C9C9C51114}" type="slidenum">
              <a:rPr lang="en-US" altLang="zh-TW" smtClean="0"/>
              <a:pPr>
                <a:defRPr/>
              </a:pPr>
              <a:t>16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8027996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CC8710-64FB-4684-9325-139392B8B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 and Objectives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ED59F0-80B7-420B-8CE3-86B4BB13B1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1" y="1536633"/>
            <a:ext cx="8520598" cy="1621583"/>
          </a:xfrm>
        </p:spPr>
        <p:txBody>
          <a:bodyPr/>
          <a:lstStyle/>
          <a:p>
            <a:r>
              <a:rPr lang="en-US" dirty="0"/>
              <a:t>Multipath due to tall buildings in urban areas</a:t>
            </a:r>
          </a:p>
          <a:p>
            <a:r>
              <a:rPr lang="en-US" dirty="0"/>
              <a:t>Perform autonomous path planning to minimize the GPS integrity risk, induced due to multipath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D2CE73-AD84-47EF-BA4B-B452A84052F4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1EA4032D-FCE3-4025-87A5-C2C9C9C51114}" type="slidenum">
              <a:rPr lang="en-US" altLang="zh-TW" smtClean="0"/>
              <a:pPr>
                <a:defRPr/>
              </a:pPr>
              <a:t>1</a:t>
            </a:fld>
            <a:endParaRPr lang="en-US" altLang="zh-TW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E10AF4-4AE4-47DC-A550-784657F3E8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237" y="3629006"/>
            <a:ext cx="3259755" cy="2615194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137790B8-F58B-4DCA-9E82-8027A6590A4B}"/>
              </a:ext>
            </a:extLst>
          </p:cNvPr>
          <p:cNvSpPr/>
          <p:nvPr/>
        </p:nvSpPr>
        <p:spPr>
          <a:xfrm>
            <a:off x="2578462" y="4886777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D176CB0-53B4-4F13-803C-9899451646A0}"/>
              </a:ext>
            </a:extLst>
          </p:cNvPr>
          <p:cNvSpPr/>
          <p:nvPr/>
        </p:nvSpPr>
        <p:spPr>
          <a:xfrm>
            <a:off x="3298542" y="4598745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6F3B8BA-23FE-465C-B696-353E07729928}"/>
              </a:ext>
            </a:extLst>
          </p:cNvPr>
          <p:cNvSpPr txBox="1"/>
          <p:nvPr/>
        </p:nvSpPr>
        <p:spPr>
          <a:xfrm>
            <a:off x="1894386" y="5046234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002058"/>
                </a:solidFill>
              </a:rPr>
              <a:t>Start point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687D052-7E1B-4FD9-AC93-DDD5FFA93B85}"/>
              </a:ext>
            </a:extLst>
          </p:cNvPr>
          <p:cNvSpPr txBox="1"/>
          <p:nvPr/>
        </p:nvSpPr>
        <p:spPr>
          <a:xfrm>
            <a:off x="2495114" y="4238705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002058"/>
                </a:solidFill>
              </a:rPr>
              <a:t>End point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BCB28EC-1BEC-433F-93C6-A64DF9BBB84D}"/>
              </a:ext>
            </a:extLst>
          </p:cNvPr>
          <p:cNvSpPr txBox="1"/>
          <p:nvPr/>
        </p:nvSpPr>
        <p:spPr>
          <a:xfrm>
            <a:off x="1066294" y="5909300"/>
            <a:ext cx="30586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002058"/>
                </a:solidFill>
              </a:rPr>
              <a:t>Multiple possible routes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04E8594-A293-45EE-B899-47B5C194B92B}"/>
              </a:ext>
            </a:extLst>
          </p:cNvPr>
          <p:cNvSpPr txBox="1"/>
          <p:nvPr/>
        </p:nvSpPr>
        <p:spPr>
          <a:xfrm>
            <a:off x="7452165" y="3402395"/>
            <a:ext cx="1099550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2060"/>
                </a:solidFill>
              </a:rPr>
              <a:t>Blocked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22BB2E5-C3BD-4D8C-BFE7-7B5AFC6D515E}"/>
              </a:ext>
            </a:extLst>
          </p:cNvPr>
          <p:cNvSpPr txBox="1"/>
          <p:nvPr/>
        </p:nvSpPr>
        <p:spPr>
          <a:xfrm>
            <a:off x="4513622" y="5157192"/>
            <a:ext cx="1224136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2060"/>
                </a:solidFill>
              </a:rPr>
              <a:t>Non-line of Sight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BA792EE-0F93-4A87-B1E4-52EA0A80ABFD}"/>
              </a:ext>
            </a:extLst>
          </p:cNvPr>
          <p:cNvSpPr txBox="1"/>
          <p:nvPr/>
        </p:nvSpPr>
        <p:spPr>
          <a:xfrm>
            <a:off x="5508104" y="3138263"/>
            <a:ext cx="1031978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2060"/>
                </a:solidFill>
              </a:rPr>
              <a:t>Line of Sight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4CE6A6A9-98F0-4B30-A86E-8E46F54B0783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645211">
            <a:off x="4353570" y="3328521"/>
            <a:ext cx="4380978" cy="287706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6893B359-E371-4E77-9A30-F4F5AE658F14}"/>
              </a:ext>
            </a:extLst>
          </p:cNvPr>
          <p:cNvSpPr/>
          <p:nvPr/>
        </p:nvSpPr>
        <p:spPr>
          <a:xfrm>
            <a:off x="7089086" y="6121988"/>
            <a:ext cx="975147" cy="279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4BF36E6-8054-416D-9615-D8CF135183F2}"/>
              </a:ext>
            </a:extLst>
          </p:cNvPr>
          <p:cNvSpPr txBox="1"/>
          <p:nvPr/>
        </p:nvSpPr>
        <p:spPr>
          <a:xfrm>
            <a:off x="7301071" y="6036262"/>
            <a:ext cx="12506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[D. Chen]</a:t>
            </a:r>
          </a:p>
        </p:txBody>
      </p:sp>
      <p:sp>
        <p:nvSpPr>
          <p:cNvPr id="30" name="Arrow: Up 29">
            <a:extLst>
              <a:ext uri="{FF2B5EF4-FFF2-40B4-BE49-F238E27FC236}">
                <a16:creationId xmlns:a16="http://schemas.microsoft.com/office/drawing/2014/main" id="{500E0B41-66B6-4D36-BFA2-A6B6EAC97D2F}"/>
              </a:ext>
            </a:extLst>
          </p:cNvPr>
          <p:cNvSpPr/>
          <p:nvPr/>
        </p:nvSpPr>
        <p:spPr>
          <a:xfrm rot="20982621">
            <a:off x="4765727" y="4569141"/>
            <a:ext cx="216025" cy="576064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8462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9E16A1-1EEF-4A52-827E-E83B3B160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Aspects and Assumptions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042B38-2C0A-45D4-82C8-4BF39363D8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Assumptions:</a:t>
            </a:r>
          </a:p>
          <a:p>
            <a:pPr lvl="1"/>
            <a:r>
              <a:rPr lang="en-US" dirty="0"/>
              <a:t>GPS satellites are considered static and clock bias errors are ignored</a:t>
            </a:r>
          </a:p>
          <a:p>
            <a:pPr lvl="1"/>
            <a:r>
              <a:rPr lang="en-US" dirty="0"/>
              <a:t>Buildings are considered rectangle blocks and uniform distributions with heights ranging from 20-100m</a:t>
            </a:r>
          </a:p>
          <a:p>
            <a:r>
              <a:rPr lang="en-US" dirty="0"/>
              <a:t>Given the grid layout of roads in urban areas, </a:t>
            </a:r>
          </a:p>
          <a:p>
            <a:pPr lvl="1"/>
            <a:r>
              <a:rPr lang="en-US" dirty="0"/>
              <a:t>Discrete control actions are considered</a:t>
            </a:r>
          </a:p>
          <a:p>
            <a:pPr lvl="1"/>
            <a:r>
              <a:rPr lang="en-US" dirty="0"/>
              <a:t>Key decision making points are at intersections</a:t>
            </a:r>
          </a:p>
          <a:p>
            <a:pPr lvl="1"/>
            <a:r>
              <a:rPr lang="en-US" dirty="0"/>
              <a:t>Along the rest of the street the same action is continued</a:t>
            </a:r>
          </a:p>
          <a:p>
            <a:r>
              <a:rPr lang="en-US" dirty="0"/>
              <a:t>Minimize the GPS integrity risk metric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778958-C00E-48E6-AB1D-8BFBDC224B4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1EA4032D-FCE3-4025-87A5-C2C9C9C51114}" type="slidenum">
              <a:rPr lang="en-US" altLang="zh-TW" smtClean="0"/>
              <a:pPr>
                <a:defRPr/>
              </a:pPr>
              <a:t>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6229822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F0DBDF-24F6-41BA-A289-71725A149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Simulated Environment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21BDA9-C95F-4A34-8ABC-4E9F32ED8E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1" y="1536633"/>
            <a:ext cx="4260299" cy="4555199"/>
          </a:xfrm>
        </p:spPr>
        <p:txBody>
          <a:bodyPr/>
          <a:lstStyle/>
          <a:p>
            <a:r>
              <a:rPr lang="en-US" dirty="0"/>
              <a:t>Multipath effects are induced due to the surrounding 4 buildings</a:t>
            </a:r>
          </a:p>
          <a:p>
            <a:r>
              <a:rPr lang="en-US" dirty="0"/>
              <a:t>Building models/LiDAR to obtain the 3D point cloud data</a:t>
            </a:r>
          </a:p>
          <a:p>
            <a:r>
              <a:rPr lang="en-US" dirty="0"/>
              <a:t>Constant goal is to reach the coordinates (800, 800, 4)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2D70F7-0F7D-4EB6-B38B-E58E863319EC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1EA4032D-FCE3-4025-87A5-C2C9C9C51114}" type="slidenum">
              <a:rPr lang="en-US" altLang="zh-TW" smtClean="0"/>
              <a:pPr>
                <a:defRPr/>
              </a:pPr>
              <a:t>3</a:t>
            </a:fld>
            <a:endParaRPr lang="en-US" altLang="zh-TW"/>
          </a:p>
        </p:txBody>
      </p:sp>
      <p:pic>
        <p:nvPicPr>
          <p:cNvPr id="8" name="My Movie">
            <a:hlinkClick r:id="" action="ppaction://media"/>
            <a:extLst>
              <a:ext uri="{FF2B5EF4-FFF2-40B4-BE49-F238E27FC236}">
                <a16:creationId xmlns:a16="http://schemas.microsoft.com/office/drawing/2014/main" id="{93FCAA5E-43F8-4B13-8241-3315587B5BB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25587" t="13209" r="20077" b="6601"/>
          <a:stretch/>
        </p:blipFill>
        <p:spPr>
          <a:xfrm>
            <a:off x="4529912" y="1536633"/>
            <a:ext cx="4434575" cy="368133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F0A8A21-1C18-457B-BEBD-40DB0D9F89B5}"/>
              </a:ext>
            </a:extLst>
          </p:cNvPr>
          <p:cNvSpPr txBox="1"/>
          <p:nvPr/>
        </p:nvSpPr>
        <p:spPr>
          <a:xfrm>
            <a:off x="4529913" y="5278832"/>
            <a:ext cx="44345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2060"/>
                </a:solidFill>
              </a:rPr>
              <a:t>Blue are LOS GPS signals, red are the NLOS signals and dotted yellow are blocked by buildings</a:t>
            </a:r>
          </a:p>
        </p:txBody>
      </p:sp>
    </p:spTree>
    <p:extLst>
      <p:ext uri="{BB962C8B-B14F-4D97-AF65-F5344CB8AC3E}">
        <p14:creationId xmlns:p14="http://schemas.microsoft.com/office/powerpoint/2010/main" val="2446020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2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3FA279-D57C-4B01-9714-40828DB66A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Simulated Environment Cont’d.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834B1F-4C03-4ABA-9EF3-6EC68CE191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536634"/>
            <a:ext cx="5340420" cy="283265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Added multipath profiles to NLOS satellites to simulate tracking loop errors</a:t>
            </a:r>
          </a:p>
          <a:p>
            <a:pPr lvl="1"/>
            <a:r>
              <a:rPr lang="en-US" dirty="0"/>
              <a:t>Tanh profile is considered  based on random parameters for start time, rate, amplitude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520BC5-BABB-4C9A-A9D8-A7C9264E66A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1EA4032D-FCE3-4025-87A5-C2C9C9C51114}" type="slidenum">
              <a:rPr lang="en-US" altLang="zh-TW" smtClean="0"/>
              <a:pPr>
                <a:defRPr/>
              </a:pPr>
              <a:t>4</a:t>
            </a:fld>
            <a:endParaRPr lang="en-US" altLang="zh-TW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2437DB9-2AB4-45C5-A1BA-4FF0C2A318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98" t="8702" r="7874"/>
          <a:stretch/>
        </p:blipFill>
        <p:spPr>
          <a:xfrm>
            <a:off x="7659" y="4276872"/>
            <a:ext cx="3085120" cy="210445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44933F6-A827-4834-8E9C-CC579670C5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24" t="9578" r="6835"/>
          <a:stretch/>
        </p:blipFill>
        <p:spPr>
          <a:xfrm>
            <a:off x="3071056" y="4291208"/>
            <a:ext cx="3085120" cy="20540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21204E0-682A-4079-BBB6-37694AF5436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1700" t="15548" r="11857" b="6885"/>
          <a:stretch/>
        </p:blipFill>
        <p:spPr>
          <a:xfrm>
            <a:off x="5364088" y="1229857"/>
            <a:ext cx="3611637" cy="316218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6549010-A0BA-499F-9C8A-E841BCDD6398}"/>
              </a:ext>
            </a:extLst>
          </p:cNvPr>
          <p:cNvSpPr txBox="1"/>
          <p:nvPr/>
        </p:nvSpPr>
        <p:spPr>
          <a:xfrm>
            <a:off x="6332852" y="4369284"/>
            <a:ext cx="244126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2060"/>
                </a:solidFill>
              </a:rPr>
              <a:t>SV 15, 25, 30: Direct Line of sight </a:t>
            </a:r>
          </a:p>
          <a:p>
            <a:r>
              <a:rPr lang="en-US" sz="2000" dirty="0">
                <a:solidFill>
                  <a:srgbClr val="002060"/>
                </a:solidFill>
              </a:rPr>
              <a:t>SV 2, 3, 8, 13, 22: Non-line of sight</a:t>
            </a:r>
          </a:p>
          <a:p>
            <a:r>
              <a:rPr lang="en-US" sz="2000" dirty="0">
                <a:solidFill>
                  <a:srgbClr val="002060"/>
                </a:solidFill>
              </a:rPr>
              <a:t>SV 21, 26: Blocked</a:t>
            </a:r>
          </a:p>
        </p:txBody>
      </p:sp>
    </p:spTree>
    <p:extLst>
      <p:ext uri="{BB962C8B-B14F-4D97-AF65-F5344CB8AC3E}">
        <p14:creationId xmlns:p14="http://schemas.microsoft.com/office/powerpoint/2010/main" val="39455430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2FE83-7A56-48BA-B7B2-6F3A07BE0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Reward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79D0D493-931C-425A-B72B-A955AB952100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311701" y="1536633"/>
                <a:ext cx="5268412" cy="4728001"/>
              </a:xfrm>
            </p:spPr>
            <p:txBody>
              <a:bodyPr/>
              <a:lstStyle/>
              <a:p>
                <a:r>
                  <a:rPr lang="en-US" dirty="0"/>
                  <a:t>Three components: </a:t>
                </a:r>
              </a:p>
              <a:p>
                <a:pPr lvl="1"/>
                <a:r>
                  <a:rPr lang="en-US" dirty="0"/>
                  <a:t>Integrity risk calculated via GPS RAIM-based solution separation Difference in distances between the previous and the current decision points</a:t>
                </a:r>
              </a:p>
              <a:p>
                <a:pPr lvl="1"/>
                <a:r>
                  <a:rPr lang="en-US" dirty="0"/>
                  <a:t>On reaching the goal</a:t>
                </a:r>
              </a:p>
              <a:p>
                <a:pPr marL="454025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0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 dirty="0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0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000" b="0" i="1" dirty="0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2000" b="0" i="1" dirty="0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  <m:r>
                                      <a:rPr lang="en-US" sz="2000" b="0" i="1" dirty="0" smtClean="0">
                                        <a:latin typeface="Cambria Math" panose="02040503050406030204" pitchFamily="18" charset="0"/>
                                      </a:rPr>
                                      <m:t>𝑝𝑠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Sup>
                                  <m:sSubSupPr>
                                    <m:ctrlPr>
                                      <a:rPr lang="en-US" sz="20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i="1" dirty="0">
                                        <a:latin typeface="Cambria Math" panose="02040503050406030204" pitchFamily="18" charset="0"/>
                                      </a:rPr>
                                      <m:t>𝑚𝑎𝑥</m:t>
                                    </m:r>
                                  </m:e>
                                  <m:sub>
                                    <m:r>
                                      <a:rPr lang="en-US" sz="2000" i="1" dirty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2000" i="1" dirty="0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sz="20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type m:val="noBar"/>
                                            <m:ctrlPr>
                                              <a:rPr lang="en-US" sz="2000" i="1" dirty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sz="2000" i="1" dirty="0">
                                                <a:latin typeface="Cambria Math" panose="02040503050406030204" pitchFamily="18" charset="0"/>
                                              </a:rPr>
                                              <m:t>𝑁</m:t>
                                            </m:r>
                                          </m:num>
                                          <m:den>
                                            <m:r>
                                              <a:rPr lang="en-US" sz="2000" i="1" dirty="0">
                                                <a:latin typeface="Cambria Math" panose="02040503050406030204" pitchFamily="18" charset="0"/>
                                              </a:rPr>
                                              <m:t>4</m:t>
                                            </m:r>
                                          </m:den>
                                        </m:f>
                                      </m:e>
                                    </m:d>
                                  </m:sup>
                                </m:sSubSup>
                                <m:sSub>
                                  <m:sSubPr>
                                    <m:ctrlPr>
                                      <a:rPr lang="en-US" sz="20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sz="2000" dirty="0">
                                        <a:latin typeface="Cambria Math" panose="02040503050406030204" pitchFamily="18" charset="0"/>
                                      </a:rPr>
                                      <m:t>Δ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2000" i="1" dirty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2000" i="1" dirty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sz="20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sz="2000" dirty="0"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sz="2000" dirty="0">
                                        <a:latin typeface="Cambria Math" panose="02040503050406030204" pitchFamily="18" charset="0"/>
                                      </a:rPr>
                                      <m:t>a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 dirty="0">
                                        <a:latin typeface="Cambria Math" panose="02040503050406030204" pitchFamily="18" charset="0"/>
                                      </a:rPr>
                                      <m:t>ll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2000" dirty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0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sz="2000" dirty="0"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sz="2000" dirty="0">
                                        <a:latin typeface="Cambria Math" panose="02040503050406030204" pitchFamily="18" charset="0"/>
                                      </a:rPr>
                                      <m:t>i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0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dirty="0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sz="2000" b="0" i="1" dirty="0" smtClean="0">
                                        <a:latin typeface="Cambria Math" panose="02040503050406030204" pitchFamily="18" charset="0"/>
                                      </a:rPr>
                                      <m:t>𝑑𝑖𝑠𝑡</m:t>
                                    </m:r>
                                  </m:sub>
                                </m:sSub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sz="20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dirty="0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2000" b="0" i="1" dirty="0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20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000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0" i="1" dirty="0" smtClean="0"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e>
                                      <m:sub>
                                        <m:r>
                                          <a:rPr lang="en-US" sz="2000" b="0" i="1" dirty="0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  <m:r>
                                          <a:rPr lang="en-US" sz="2000" b="0" i="1" dirty="0" smtClean="0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sub>
                                    </m:sSub>
                                    <m:r>
                                      <a:rPr lang="en-US" sz="2000" b="0" i="1" dirty="0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sz="2000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0" i="1" dirty="0" smtClean="0"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e>
                                      <m:sub>
                                        <m:r>
                                          <a:rPr lang="en-US" sz="2000" b="0" i="1" dirty="0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            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0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dirty="0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sz="2000" b="0" i="1" dirty="0" smtClean="0">
                                        <a:latin typeface="Cambria Math" panose="02040503050406030204" pitchFamily="18" charset="0"/>
                                      </a:rPr>
                                      <m:t>𝑔𝑜𝑎𝑙</m:t>
                                    </m:r>
                                  </m:sub>
                                </m:sSub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                  </m:t>
                                </m:r>
                                <m:sSub>
                                  <m:sSubPr>
                                    <m:ctrlPr>
                                      <a:rPr lang="en-US" sz="20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dirty="0" smtClean="0">
                                        <a:latin typeface="Cambria Math" panose="02040503050406030204" pitchFamily="18" charset="0"/>
                                      </a:rPr>
                                      <m:t>   </m:t>
                                    </m:r>
                                    <m:r>
                                      <a:rPr lang="en-US" sz="2000" b="0" i="1" dirty="0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sz="2000" b="0" i="1" dirty="0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&lt;1</m:t>
                                </m:r>
                                <m:sSup>
                                  <m:sSupPr>
                                    <m:ctrlPr>
                                      <a:rPr lang="en-US" sz="20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b="0" i="1" dirty="0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2000" b="0" i="1" dirty="0" smtClean="0">
                                        <a:latin typeface="Cambria Math" panose="02040503050406030204" pitchFamily="18" charset="0"/>
                                      </a:rPr>
                                      <m:t>−3</m:t>
                                    </m:r>
                                  </m:sup>
                                </m:sSup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000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79D0D493-931C-425A-B72B-A955AB9521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11701" y="1536633"/>
                <a:ext cx="5268412" cy="4728001"/>
              </a:xfrm>
              <a:blipFill>
                <a:blip r:embed="rId2"/>
                <a:stretch>
                  <a:fillRect l="-2083" r="-30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2C60FC-4F47-4E38-8160-82D53650F3A5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1EA4032D-FCE3-4025-87A5-C2C9C9C51114}" type="slidenum">
              <a:rPr lang="en-US" altLang="zh-TW" smtClean="0"/>
              <a:pPr>
                <a:defRPr/>
              </a:pPr>
              <a:t>5</a:t>
            </a:fld>
            <a:endParaRPr lang="en-US" altLang="zh-TW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691B80-D7D5-4184-921E-553A256FDC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0185" y="1297282"/>
            <a:ext cx="2428202" cy="2275734"/>
          </a:xfrm>
          <a:prstGeom prst="rect">
            <a:avLst/>
          </a:prstGeom>
          <a:ln w="28575">
            <a:solidFill>
              <a:srgbClr val="003D7D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7BD4321-3025-4D3F-A6A5-4659337214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1999" y="3752685"/>
            <a:ext cx="4438649" cy="263878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0599988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C18AA-5AB4-49B5-B76F-C32A3CF75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Actor-Critic: Discrete PPO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86CC87-B1B8-4895-A771-54251B16A5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536634"/>
            <a:ext cx="3085220" cy="3604154"/>
          </a:xfrm>
        </p:spPr>
        <p:txBody>
          <a:bodyPr/>
          <a:lstStyle/>
          <a:p>
            <a:r>
              <a:rPr lang="en-US" dirty="0"/>
              <a:t>Separate NN designed for actor and critic</a:t>
            </a:r>
          </a:p>
          <a:p>
            <a:r>
              <a:rPr lang="en-US" dirty="0" err="1"/>
              <a:t>ReLu</a:t>
            </a:r>
            <a:r>
              <a:rPr lang="en-US" dirty="0"/>
              <a:t> activation and categorical distribution for the actor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DE5088-A685-4194-A08A-F4755CDAE5D3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1EA4032D-FCE3-4025-87A5-C2C9C9C51114}" type="slidenum">
              <a:rPr lang="en-US" altLang="zh-TW" smtClean="0"/>
              <a:pPr>
                <a:defRPr/>
              </a:pPr>
              <a:t>6</a:t>
            </a:fld>
            <a:endParaRPr lang="en-US" altLang="zh-TW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9E653F09-D797-407D-853B-D9902966D4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96920" y="1536633"/>
            <a:ext cx="5423552" cy="342448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4ADF72D-E974-4705-8CD1-FBB955C96A6F}"/>
              </a:ext>
            </a:extLst>
          </p:cNvPr>
          <p:cNvSpPr/>
          <p:nvPr/>
        </p:nvSpPr>
        <p:spPr>
          <a:xfrm>
            <a:off x="3275856" y="1536633"/>
            <a:ext cx="5624234" cy="34045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40822FCD-BD74-4264-8A4F-0DA2A9EE120C}"/>
              </a:ext>
            </a:extLst>
          </p:cNvPr>
          <p:cNvSpPr txBox="1">
            <a:spLocks/>
          </p:cNvSpPr>
          <p:nvPr/>
        </p:nvSpPr>
        <p:spPr bwMode="auto">
          <a:xfrm>
            <a:off x="311700" y="5033599"/>
            <a:ext cx="8588390" cy="120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74638" lvl="0" indent="-274638" algn="l" rtl="0" eaLnBrk="0" fontAlgn="base" hangingPunct="0">
              <a:lnSpc>
                <a:spcPct val="115000"/>
              </a:lnSpc>
              <a:spcBef>
                <a:spcPts val="0"/>
              </a:spcBef>
              <a:spcAft>
                <a:spcPct val="0"/>
              </a:spcAft>
              <a:buClr>
                <a:srgbClr val="F87722"/>
              </a:buClr>
              <a:buChar char="•"/>
              <a:defRPr sz="2800">
                <a:solidFill>
                  <a:srgbClr val="002058"/>
                </a:solidFill>
                <a:latin typeface="Arial"/>
                <a:ea typeface="Arial"/>
                <a:cs typeface="Arial"/>
                <a:sym typeface="Arial" panose="020B0604020202020204" pitchFamily="34" charset="0"/>
              </a:defRPr>
            </a:lvl1pPr>
            <a:lvl2pPr marL="719138" lvl="1" indent="-265113" algn="l" rtl="0" eaLnBrk="0" fontAlgn="base" hangingPunct="0">
              <a:lnSpc>
                <a:spcPct val="115000"/>
              </a:lnSpc>
              <a:spcBef>
                <a:spcPts val="0"/>
              </a:spcBef>
              <a:spcAft>
                <a:spcPct val="0"/>
              </a:spcAft>
              <a:buClr>
                <a:srgbClr val="F87722"/>
              </a:buClr>
              <a:buSzPct val="60000"/>
              <a:buFont typeface="Times New Roman" panose="02020603050405020304" pitchFamily="18" charset="0"/>
              <a:buChar char="−"/>
              <a:defRPr sz="2400">
                <a:solidFill>
                  <a:srgbClr val="002058"/>
                </a:solidFill>
                <a:latin typeface="Arial"/>
                <a:ea typeface="Arial"/>
                <a:cs typeface="Arial"/>
                <a:sym typeface="Arial" panose="020B0604020202020204" pitchFamily="34" charset="0"/>
              </a:defRPr>
            </a:lvl2pPr>
            <a:lvl3pPr marL="1162050" lvl="2" indent="-263525" algn="l" rtl="0" eaLnBrk="0" fontAlgn="base" hangingPunct="0">
              <a:lnSpc>
                <a:spcPct val="115000"/>
              </a:lnSpc>
              <a:spcBef>
                <a:spcPts val="0"/>
              </a:spcBef>
              <a:spcAft>
                <a:spcPct val="0"/>
              </a:spcAft>
              <a:buClr>
                <a:srgbClr val="F87722"/>
              </a:buClr>
              <a:buSzPct val="70000"/>
              <a:buFont typeface="Arial" panose="020B0604020202020204" pitchFamily="34" charset="0"/>
              <a:buChar char="○"/>
              <a:defRPr sz="1800">
                <a:solidFill>
                  <a:srgbClr val="002058"/>
                </a:solidFill>
                <a:latin typeface="Arial"/>
                <a:ea typeface="Arial"/>
                <a:cs typeface="Arial"/>
                <a:sym typeface="Arial" panose="020B0604020202020204" pitchFamily="34" charset="0"/>
              </a:defRPr>
            </a:lvl3pPr>
            <a:lvl4pPr marL="1695450" lvl="3" indent="-258763" algn="l" rtl="0" eaLnBrk="0" fontAlgn="base" hangingPunct="0">
              <a:lnSpc>
                <a:spcPct val="115000"/>
              </a:lnSpc>
              <a:spcBef>
                <a:spcPts val="0"/>
              </a:spcBef>
              <a:spcAft>
                <a:spcPct val="0"/>
              </a:spcAft>
              <a:buClr>
                <a:srgbClr val="F87722"/>
              </a:buClr>
              <a:buSzPct val="80000"/>
              <a:buFont typeface="Times New Roman" panose="02020603050405020304" pitchFamily="18" charset="0"/>
              <a:buChar char="−"/>
              <a:defRPr sz="1700">
                <a:solidFill>
                  <a:srgbClr val="002058"/>
                </a:solidFill>
                <a:latin typeface="Arial"/>
                <a:ea typeface="Arial"/>
                <a:cs typeface="Arial"/>
                <a:sym typeface="Arial" panose="020B0604020202020204" pitchFamily="34" charset="0"/>
              </a:defRPr>
            </a:lvl4pPr>
            <a:lvl5pPr marL="2155825" lvl="4" indent="-274638" algn="l" rtl="0" eaLnBrk="0" fontAlgn="base" hangingPunct="0">
              <a:lnSpc>
                <a:spcPct val="115000"/>
              </a:lnSpc>
              <a:spcBef>
                <a:spcPts val="0"/>
              </a:spcBef>
              <a:spcAft>
                <a:spcPct val="0"/>
              </a:spcAft>
              <a:buClr>
                <a:srgbClr val="F87722"/>
              </a:buClr>
              <a:buChar char="•"/>
              <a:defRPr sz="1400">
                <a:solidFill>
                  <a:srgbClr val="002058"/>
                </a:solidFill>
                <a:latin typeface="Arial"/>
                <a:ea typeface="Arial"/>
                <a:cs typeface="Arial"/>
                <a:sym typeface="Arial" panose="020B0604020202020204" pitchFamily="34" charset="0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kern="0" dirty="0"/>
              <a:t>Actor consists of 3 linear hidden layers and critic consists of 4 layers, with 20 nodes in each layer</a:t>
            </a:r>
          </a:p>
        </p:txBody>
      </p:sp>
    </p:spTree>
    <p:extLst>
      <p:ext uri="{BB962C8B-B14F-4D97-AF65-F5344CB8AC3E}">
        <p14:creationId xmlns:p14="http://schemas.microsoft.com/office/powerpoint/2010/main" val="37833400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EDCC39-7C00-46B0-BE79-FCDC94890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57670E-AF92-46DB-B449-994A9687C4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Motivation and Prior Work</a:t>
            </a:r>
          </a:p>
          <a:p>
            <a:pPr>
              <a:lnSpc>
                <a:spcPct val="150000"/>
              </a:lnSpc>
            </a:pPr>
            <a:r>
              <a:rPr lang="en-US" dirty="0"/>
              <a:t>Algorithm Details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F56F0B"/>
                </a:solidFill>
              </a:rPr>
              <a:t>Results</a:t>
            </a:r>
          </a:p>
          <a:p>
            <a:pPr lvl="1"/>
            <a:r>
              <a:rPr lang="en-US" dirty="0"/>
              <a:t>Case #1: Open-sky with 3D robot position as input</a:t>
            </a:r>
          </a:p>
          <a:p>
            <a:pPr lvl="1"/>
            <a:r>
              <a:rPr lang="en-US" dirty="0"/>
              <a:t>Case #2: Urban area with 3D robot position as input</a:t>
            </a:r>
          </a:p>
          <a:p>
            <a:pPr lvl="1"/>
            <a:r>
              <a:rPr lang="en-US" dirty="0"/>
              <a:t>Case #3: Open-sky with observations from GPS and 3D building models/LiDAR as input </a:t>
            </a:r>
          </a:p>
          <a:p>
            <a:pPr lvl="1"/>
            <a:r>
              <a:rPr lang="en-US" dirty="0"/>
              <a:t>Case #4: Urban area with observations from GPS and 3D building models/LiDAR as input</a:t>
            </a:r>
          </a:p>
          <a:p>
            <a:pPr lvl="1"/>
            <a:endParaRPr lang="en-US" dirty="0"/>
          </a:p>
          <a:p>
            <a:pPr>
              <a:lnSpc>
                <a:spcPct val="150000"/>
              </a:lnSpc>
            </a:pPr>
            <a:endParaRPr lang="en-US" dirty="0">
              <a:solidFill>
                <a:srgbClr val="F56F0B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E4B474-CC09-412F-B415-35CF46BA5C60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1EA4032D-FCE3-4025-87A5-C2C9C9C51114}" type="slidenum">
              <a:rPr lang="en-US" altLang="zh-TW" smtClean="0"/>
              <a:pPr>
                <a:defRPr/>
              </a:pPr>
              <a:t>7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0382794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3A3961-B1C6-4C04-9263-EAE8EBC35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#1: Open Sky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025C85-09F5-4262-8B6C-1BAF430048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1" y="1536633"/>
            <a:ext cx="4764355" cy="4555199"/>
          </a:xfrm>
        </p:spPr>
        <p:txBody>
          <a:bodyPr/>
          <a:lstStyle/>
          <a:p>
            <a:r>
              <a:rPr lang="en-US" dirty="0"/>
              <a:t>Algorithms: Discrete PPO</a:t>
            </a:r>
          </a:p>
          <a:p>
            <a:r>
              <a:rPr lang="en-US" dirty="0"/>
              <a:t>Input: Current 3D position</a:t>
            </a:r>
          </a:p>
          <a:p>
            <a:r>
              <a:rPr lang="en-US" dirty="0"/>
              <a:t>Output: Discrete velocity</a:t>
            </a:r>
          </a:p>
          <a:p>
            <a:r>
              <a:rPr lang="en-US" dirty="0"/>
              <a:t>Heights of buildings are all 20m indicating relatively open-sky conditions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5BF1B5-CEAE-4089-9B1F-36356FBF4C47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1EA4032D-FCE3-4025-87A5-C2C9C9C51114}" type="slidenum">
              <a:rPr lang="en-US" altLang="zh-TW" smtClean="0"/>
              <a:pPr>
                <a:defRPr/>
              </a:pPr>
              <a:t>8</a:t>
            </a:fld>
            <a:endParaRPr lang="en-US" altLang="zh-TW"/>
          </a:p>
        </p:txBody>
      </p:sp>
      <p:pic>
        <p:nvPicPr>
          <p:cNvPr id="5" name="111simplescreenrecorder">
            <a:hlinkClick r:id="" action="ppaction://media"/>
            <a:extLst>
              <a:ext uri="{FF2B5EF4-FFF2-40B4-BE49-F238E27FC236}">
                <a16:creationId xmlns:a16="http://schemas.microsoft.com/office/drawing/2014/main" id="{8D294537-1B53-4E2C-BB76-D94FE59AEFEF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248022"/>
                </p14:media>
              </p:ext>
            </p:extLst>
          </p:nvPr>
        </p:nvPicPr>
        <p:blipFill rotWithShape="1">
          <a:blip r:embed="rId4"/>
          <a:srcRect l="3292" t="10542" r="29409" b="6014"/>
          <a:stretch/>
        </p:blipFill>
        <p:spPr>
          <a:xfrm>
            <a:off x="4894857" y="1398110"/>
            <a:ext cx="3855467" cy="375908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D887781-9676-46C7-B178-27750BD4AD5F}"/>
              </a:ext>
            </a:extLst>
          </p:cNvPr>
          <p:cNvSpPr/>
          <p:nvPr/>
        </p:nvSpPr>
        <p:spPr>
          <a:xfrm>
            <a:off x="0" y="5256222"/>
            <a:ext cx="9144000" cy="101528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CD8A772-9628-4F34-84B1-5EE462999A55}"/>
              </a:ext>
            </a:extLst>
          </p:cNvPr>
          <p:cNvSpPr txBox="1"/>
          <p:nvPr/>
        </p:nvSpPr>
        <p:spPr>
          <a:xfrm>
            <a:off x="527725" y="5301208"/>
            <a:ext cx="822073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2058"/>
                </a:solidFill>
              </a:rPr>
              <a:t>Deep RL-based discrete PPO accurately navigates the robot from arbitrary start position to GOAL</a:t>
            </a:r>
          </a:p>
        </p:txBody>
      </p:sp>
    </p:spTree>
    <p:extLst>
      <p:ext uri="{BB962C8B-B14F-4D97-AF65-F5344CB8AC3E}">
        <p14:creationId xmlns:p14="http://schemas.microsoft.com/office/powerpoint/2010/main" val="114585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1_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98328</TotalTime>
  <Words>846</Words>
  <Application>Microsoft Office PowerPoint</Application>
  <PresentationFormat>On-screen Show (4:3)</PresentationFormat>
  <Paragraphs>124</Paragraphs>
  <Slides>17</Slides>
  <Notes>1</Notes>
  <HiddenSlides>0</HiddenSlides>
  <MMClips>3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Cambria Math</vt:lpstr>
      <vt:lpstr>Times New Roman</vt:lpstr>
      <vt:lpstr>1_simple-light-2</vt:lpstr>
      <vt:lpstr>Urban Path Planning to Minimize GPS Integrity Risk Using PPO</vt:lpstr>
      <vt:lpstr>Motivation and Objectives</vt:lpstr>
      <vt:lpstr>Aspects and Assumptions</vt:lpstr>
      <vt:lpstr>Simulated Environment</vt:lpstr>
      <vt:lpstr>Simulated Environment Cont’d.</vt:lpstr>
      <vt:lpstr>Reward</vt:lpstr>
      <vt:lpstr>Actor-Critic: Discrete PPO</vt:lpstr>
      <vt:lpstr>Outline</vt:lpstr>
      <vt:lpstr>Case #1: Open Sky </vt:lpstr>
      <vt:lpstr>Case #2: Urban Area Results</vt:lpstr>
      <vt:lpstr>Case #3 &amp; #4: Architecture</vt:lpstr>
      <vt:lpstr>Case #3 &amp; #4: Setup Details</vt:lpstr>
      <vt:lpstr>Case #4: Training</vt:lpstr>
      <vt:lpstr>Case #4: Loss Function </vt:lpstr>
      <vt:lpstr>Case #4: GPS Position Error</vt:lpstr>
      <vt:lpstr>Future/Ongoing Work 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Direct Positioning with Dynamic SNRs</dc:title>
  <dc:creator>Sriramya Bhamidipati</dc:creator>
  <cp:lastModifiedBy>Sriramya Bhamidipati</cp:lastModifiedBy>
  <cp:revision>2714</cp:revision>
  <dcterms:modified xsi:type="dcterms:W3CDTF">2018-12-12T06:31:15Z</dcterms:modified>
</cp:coreProperties>
</file>